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  <p:sldId id="275" r:id="rId21"/>
    <p:sldId id="277" r:id="rId22"/>
    <p:sldId id="281" r:id="rId23"/>
    <p:sldId id="282" r:id="rId24"/>
    <p:sldId id="283" r:id="rId25"/>
    <p:sldId id="284" r:id="rId26"/>
    <p:sldId id="285" r:id="rId27"/>
    <p:sldId id="286" r:id="rId28"/>
    <p:sldId id="290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5"/>
  </p:normalViewPr>
  <p:slideViewPr>
    <p:cSldViewPr>
      <p:cViewPr varScale="1">
        <p:scale>
          <a:sx n="111" d="100"/>
          <a:sy n="11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48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5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C532F-58EE-4490-AE90-0CC0EDAE9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12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79730-2DF9-48F0-AE29-BB2BA0583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7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39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1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3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7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0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7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5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5.jpeg" /><Relationship Id="rId7" Type="http://schemas.openxmlformats.org/officeDocument/2006/relationships/image" Target="../media/image9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3" Type="http://schemas.openxmlformats.org/officeDocument/2006/relationships/image" Target="../media/image17.jpeg" /><Relationship Id="rId7" Type="http://schemas.openxmlformats.org/officeDocument/2006/relationships/image" Target="../media/image21.png" /><Relationship Id="rId12" Type="http://schemas.openxmlformats.org/officeDocument/2006/relationships/image" Target="../media/image10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0.png" /><Relationship Id="rId11" Type="http://schemas.openxmlformats.org/officeDocument/2006/relationships/image" Target="../media/image9.png" /><Relationship Id="rId5" Type="http://schemas.openxmlformats.org/officeDocument/2006/relationships/image" Target="../media/image19.jpeg" /><Relationship Id="rId10" Type="http://schemas.openxmlformats.org/officeDocument/2006/relationships/image" Target="../media/image24.jpeg" /><Relationship Id="rId4" Type="http://schemas.openxmlformats.org/officeDocument/2006/relationships/image" Target="../media/image18.jpeg" /><Relationship Id="rId9" Type="http://schemas.openxmlformats.org/officeDocument/2006/relationships/image" Target="../media/image23.jpe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image" Target="../media/image26.png" /><Relationship Id="rId7" Type="http://schemas.openxmlformats.org/officeDocument/2006/relationships/image" Target="../media/image9.pn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1.png" /><Relationship Id="rId4" Type="http://schemas.openxmlformats.org/officeDocument/2006/relationships/oleObject" Target="../embeddings/oleObject1.bin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oleObject" Target="../embeddings/oleObject2.bin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3.jpeg" /><Relationship Id="rId4" Type="http://schemas.openxmlformats.org/officeDocument/2006/relationships/image" Target="../media/image42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45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7.jpeg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1676400"/>
            <a:ext cx="6939520" cy="235626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 Laboratory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 -5-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352544"/>
            <a:ext cx="6705600" cy="1239894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&amp; tissue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sporozoa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(plasmodium &amp; toxoplasma)</a:t>
            </a:r>
          </a:p>
        </p:txBody>
      </p:sp>
    </p:spTree>
    <p:extLst>
      <p:ext uri="{BB962C8B-B14F-4D97-AF65-F5344CB8AC3E}">
        <p14:creationId xmlns:p14="http://schemas.microsoft.com/office/powerpoint/2010/main" val="2680366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P.malariea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Fever: every  72 hours.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P.malariae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infect only mature RBC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itchFamily="2" charset="2"/>
              <a:buChar char="v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Mild symptoms.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7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622" y="523612"/>
            <a:ext cx="5937755" cy="1188720"/>
          </a:xfrm>
        </p:spPr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924" y="1878008"/>
            <a:ext cx="6471155" cy="3101983"/>
          </a:xfrm>
        </p:spPr>
        <p:txBody>
          <a:bodyPr>
            <a:normAutofit fontScale="70000" lnSpcReduction="20000"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Microscopic examination of thick and thin films of blood.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thick film is a concentration method that may be used to detect the presence of organisms.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thin film is most useful for establishing species identification.</a:t>
            </a:r>
          </a:p>
          <a:p>
            <a:endParaRPr lang="en-US" sz="2000" dirty="0"/>
          </a:p>
          <a:p>
            <a:endParaRPr lang="en-GB" sz="2000" dirty="0"/>
          </a:p>
          <a:p>
            <a:pPr marL="0" indent="0">
              <a:buNone/>
            </a:pPr>
            <a:r>
              <a:rPr lang="en-GB" sz="2400" dirty="0"/>
              <a:t>       Thin blood film                       Thick blood film</a:t>
            </a:r>
          </a:p>
          <a:p>
            <a:endParaRPr lang="ar-IQ" sz="2400" dirty="0"/>
          </a:p>
          <a:p>
            <a:endParaRPr lang="en-US" sz="2400" dirty="0"/>
          </a:p>
        </p:txBody>
      </p:sp>
      <p:pic>
        <p:nvPicPr>
          <p:cNvPr id="4" name="Picture 46" descr="thin 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3467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6" descr="thick fil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33099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6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638045"/>
            <a:ext cx="7543800" cy="3610355"/>
          </a:xfrm>
        </p:spPr>
        <p:txBody>
          <a:bodyPr>
            <a:normAutofit/>
          </a:bodyPr>
          <a:lstStyle/>
          <a:p>
            <a:pPr algn="just"/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drug of choice for acute malaria.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Schüffner’s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dots: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Fine,round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uniform red or red to purple dots (granule) , characteristically observed in erythrocytes infected with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and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but not ordinarily found in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 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malariae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 falciparum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169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18478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228600" y="3048000"/>
            <a:ext cx="157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FF0000"/>
                </a:solidFill>
              </a:rPr>
              <a:t>Rings</a:t>
            </a:r>
            <a:r>
              <a:rPr lang="en-US" sz="1400" b="1"/>
              <a:t> one fine</a:t>
            </a:r>
          </a:p>
          <a:p>
            <a:pPr eaLnBrk="0" hangingPunct="0"/>
            <a:r>
              <a:rPr lang="en-US" sz="1400" b="1"/>
              <a:t> chromatin dots</a:t>
            </a:r>
            <a:r>
              <a:rPr lang="en-US" sz="1400" b="1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38200"/>
            <a:ext cx="21621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19907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15"/>
          <p:cNvSpPr txBox="1">
            <a:spLocks noChangeArrowheads="1"/>
          </p:cNvSpPr>
          <p:nvPr/>
        </p:nvSpPr>
        <p:spPr bwMode="auto">
          <a:xfrm>
            <a:off x="5715000" y="2895600"/>
            <a:ext cx="2957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 b="1" dirty="0" err="1">
                <a:solidFill>
                  <a:srgbClr val="FF0000"/>
                </a:solidFill>
              </a:rPr>
              <a:t>Schizonts</a:t>
            </a:r>
            <a:r>
              <a:rPr lang="en-US" sz="1200" b="1" dirty="0"/>
              <a:t>: </a:t>
            </a:r>
          </a:p>
          <a:p>
            <a:r>
              <a:rPr lang="en-US" sz="1200" b="1" dirty="0"/>
              <a:t>12-24 </a:t>
            </a:r>
            <a:r>
              <a:rPr lang="en-US" sz="1200" b="1" dirty="0" err="1"/>
              <a:t>merozoites</a:t>
            </a:r>
            <a:r>
              <a:rPr lang="en-US" sz="1200" b="1" dirty="0"/>
              <a:t> fill RBC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Pigment :dark  yellow   </a:t>
            </a:r>
          </a:p>
          <a:p>
            <a:endParaRPr lang="en-US" sz="1200" dirty="0"/>
          </a:p>
        </p:txBody>
      </p:sp>
      <p:pic>
        <p:nvPicPr>
          <p:cNvPr id="409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2247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3"/>
          <p:cNvSpPr>
            <a:spLocks noChangeArrowheads="1"/>
          </p:cNvSpPr>
          <p:nvPr/>
        </p:nvSpPr>
        <p:spPr bwMode="auto">
          <a:xfrm>
            <a:off x="3352800" y="6248400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</a:rPr>
              <a:t>Gametocytes</a:t>
            </a:r>
            <a:r>
              <a:rPr lang="en-US" sz="1400" b="1"/>
              <a:t>: round</a:t>
            </a:r>
            <a:endParaRPr lang="en-US"/>
          </a:p>
        </p:txBody>
      </p:sp>
      <p:pic>
        <p:nvPicPr>
          <p:cNvPr id="409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25050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Text Box 17"/>
          <p:cNvSpPr txBox="1">
            <a:spLocks noChangeArrowheads="1"/>
          </p:cNvSpPr>
          <p:nvPr/>
        </p:nvSpPr>
        <p:spPr bwMode="auto">
          <a:xfrm>
            <a:off x="304800" y="152400"/>
            <a:ext cx="861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 i="1" dirty="0">
                <a:solidFill>
                  <a:srgbClr val="7030A0"/>
                </a:solidFill>
              </a:rPr>
              <a:t>P. </a:t>
            </a:r>
            <a:r>
              <a:rPr lang="en-US" sz="2400" b="1" i="1" dirty="0" err="1">
                <a:solidFill>
                  <a:srgbClr val="7030A0"/>
                </a:solidFill>
              </a:rPr>
              <a:t>vivax</a:t>
            </a:r>
            <a:r>
              <a:rPr lang="en-US" sz="2400" b="1" i="1" dirty="0">
                <a:solidFill>
                  <a:srgbClr val="7030A0"/>
                </a:solidFill>
              </a:rPr>
              <a:t>   </a:t>
            </a:r>
            <a:r>
              <a:rPr lang="en-US" dirty="0">
                <a:solidFill>
                  <a:srgbClr val="7030A0"/>
                </a:solidFill>
              </a:rPr>
              <a:t>Infected erythrocytes: enlarged up to 2X deformed; (</a:t>
            </a:r>
            <a:r>
              <a:rPr lang="en-US" dirty="0" err="1">
                <a:solidFill>
                  <a:srgbClr val="7030A0"/>
                </a:solidFill>
              </a:rPr>
              <a:t>Schüffner’s</a:t>
            </a:r>
            <a:r>
              <a:rPr lang="en-US" dirty="0">
                <a:solidFill>
                  <a:srgbClr val="7030A0"/>
                </a:solidFill>
              </a:rPr>
              <a:t> dots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2428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722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6521E3-F406-BF3D-0479-919F9C6D6425}"/>
              </a:ext>
            </a:extLst>
          </p:cNvPr>
          <p:cNvSpPr txBox="1"/>
          <p:nvPr/>
        </p:nvSpPr>
        <p:spPr>
          <a:xfrm>
            <a:off x="2895600" y="2915097"/>
            <a:ext cx="2459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</a:t>
            </a:r>
          </a:p>
          <a:p>
            <a:r>
              <a:rPr lang="en-US" dirty="0"/>
              <a:t>Very irregular, amoeboid</a:t>
            </a:r>
          </a:p>
        </p:txBody>
      </p:sp>
    </p:spTree>
    <p:extLst>
      <p:ext uri="{BB962C8B-B14F-4D97-AF65-F5344CB8AC3E}">
        <p14:creationId xmlns:p14="http://schemas.microsoft.com/office/powerpoint/2010/main" val="320786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20097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14"/>
          <p:cNvSpPr txBox="1">
            <a:spLocks noChangeArrowheads="1"/>
          </p:cNvSpPr>
          <p:nvPr/>
        </p:nvSpPr>
        <p:spPr bwMode="auto">
          <a:xfrm>
            <a:off x="381000" y="228600"/>
            <a:ext cx="7191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000" b="1" i="1">
                <a:solidFill>
                  <a:srgbClr val="7030A0"/>
                </a:solidFill>
              </a:rPr>
              <a:t>P. ovale        </a:t>
            </a:r>
            <a:r>
              <a:rPr lang="en-US" sz="1600" b="1">
                <a:solidFill>
                  <a:srgbClr val="7030A0"/>
                </a:solidFill>
              </a:rPr>
              <a:t>Infected erythrocytes: enlarged oval; (Schüffner’s dots) </a:t>
            </a:r>
          </a:p>
        </p:txBody>
      </p:sp>
      <p:sp>
        <p:nvSpPr>
          <p:cNvPr id="41988" name="Text Box 16"/>
          <p:cNvSpPr txBox="1">
            <a:spLocks noChangeArrowheads="1"/>
          </p:cNvSpPr>
          <p:nvPr/>
        </p:nvSpPr>
        <p:spPr bwMode="auto">
          <a:xfrm>
            <a:off x="228600" y="3276600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Dense well defined mass</a:t>
            </a:r>
            <a:endParaRPr lang="en-US" sz="1400"/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1847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16"/>
          <p:cNvSpPr txBox="1">
            <a:spLocks noChangeArrowheads="1"/>
          </p:cNvSpPr>
          <p:nvPr/>
        </p:nvSpPr>
        <p:spPr bwMode="auto">
          <a:xfrm>
            <a:off x="2895600" y="30480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Compact </a:t>
            </a:r>
          </a:p>
          <a:p>
            <a:r>
              <a:rPr lang="en-US" sz="1400" b="1">
                <a:solidFill>
                  <a:srgbClr val="FF0000"/>
                </a:solidFill>
              </a:rPr>
              <a:t>large irregular clump</a:t>
            </a:r>
            <a:endParaRPr lang="en-US" sz="1400"/>
          </a:p>
        </p:txBody>
      </p:sp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19907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16"/>
          <p:cNvSpPr txBox="1">
            <a:spLocks noChangeArrowheads="1"/>
          </p:cNvSpPr>
          <p:nvPr/>
        </p:nvSpPr>
        <p:spPr bwMode="auto">
          <a:xfrm>
            <a:off x="5943600" y="3124200"/>
            <a:ext cx="281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6-14 mero. Large</a:t>
            </a:r>
          </a:p>
          <a:p>
            <a:r>
              <a:rPr lang="en-US" sz="1400" b="1">
                <a:solidFill>
                  <a:srgbClr val="FF0000"/>
                </a:solidFill>
              </a:rPr>
              <a:t>Pigment :dark brown. center  </a:t>
            </a:r>
          </a:p>
          <a:p>
            <a:endParaRPr lang="en-US" sz="1400" b="1">
              <a:solidFill>
                <a:srgbClr val="FF0000"/>
              </a:solidFill>
            </a:endParaRPr>
          </a:p>
          <a:p>
            <a:r>
              <a:rPr lang="en-US" sz="14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19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1952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1600200" y="617220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Micro- round oval </a:t>
            </a:r>
          </a:p>
        </p:txBody>
      </p:sp>
      <p:pic>
        <p:nvPicPr>
          <p:cNvPr id="419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1990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6"/>
          <p:cNvSpPr txBox="1">
            <a:spLocks noChangeArrowheads="1"/>
          </p:cNvSpPr>
          <p:nvPr/>
        </p:nvSpPr>
        <p:spPr bwMode="auto">
          <a:xfrm>
            <a:off x="5486400" y="60960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Macro- round compact</a:t>
            </a:r>
          </a:p>
          <a:p>
            <a:r>
              <a:rPr lang="en-US" sz="1400" b="1">
                <a:solidFill>
                  <a:srgbClr val="FF0000"/>
                </a:solidFill>
              </a:rPr>
              <a:t>Dark blue </a:t>
            </a:r>
          </a:p>
        </p:txBody>
      </p:sp>
    </p:spTree>
    <p:extLst>
      <p:ext uri="{BB962C8B-B14F-4D97-AF65-F5344CB8AC3E}">
        <p14:creationId xmlns:p14="http://schemas.microsoft.com/office/powerpoint/2010/main" val="1698072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914400" y="2286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7030A0"/>
                </a:solidFill>
              </a:rPr>
              <a:t>P. falciparum      </a:t>
            </a:r>
            <a:r>
              <a:rPr lang="en-US">
                <a:solidFill>
                  <a:srgbClr val="7030A0"/>
                </a:solidFill>
              </a:rPr>
              <a:t>Infected erythrocytes: normal size</a:t>
            </a:r>
            <a:r>
              <a:rPr lang="en-US" sz="2400">
                <a:solidFill>
                  <a:srgbClr val="7030A0"/>
                </a:solidFill>
              </a:rPr>
              <a:t> </a:t>
            </a:r>
            <a:r>
              <a:rPr lang="en-US">
                <a:solidFill>
                  <a:srgbClr val="7030A0"/>
                </a:solidFill>
              </a:rPr>
              <a:t>(Maurer’s dots)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3145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16"/>
          <p:cNvSpPr txBox="1">
            <a:spLocks noChangeArrowheads="1"/>
          </p:cNvSpPr>
          <p:nvPr/>
        </p:nvSpPr>
        <p:spPr bwMode="auto">
          <a:xfrm>
            <a:off x="228600" y="320040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Two fine dote  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17716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18002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16"/>
          <p:cNvSpPr txBox="1">
            <a:spLocks noChangeArrowheads="1"/>
          </p:cNvSpPr>
          <p:nvPr/>
        </p:nvSpPr>
        <p:spPr bwMode="auto">
          <a:xfrm>
            <a:off x="6172200" y="29718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8-32 mero. Small</a:t>
            </a:r>
          </a:p>
          <a:p>
            <a:r>
              <a:rPr lang="en-US" sz="1400" b="1">
                <a:solidFill>
                  <a:srgbClr val="FF0000"/>
                </a:solidFill>
              </a:rPr>
              <a:t>Pigment :black in center  </a:t>
            </a:r>
          </a:p>
        </p:txBody>
      </p:sp>
      <p:pic>
        <p:nvPicPr>
          <p:cNvPr id="430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24574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6"/>
          <p:cNvSpPr txBox="1">
            <a:spLocks noChangeArrowheads="1"/>
          </p:cNvSpPr>
          <p:nvPr/>
        </p:nvSpPr>
        <p:spPr bwMode="auto">
          <a:xfrm>
            <a:off x="2362200" y="60960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Kidney shape. Larger than RBC  </a:t>
            </a:r>
          </a:p>
        </p:txBody>
      </p:sp>
      <p:pic>
        <p:nvPicPr>
          <p:cNvPr id="4301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23336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0"/>
            <a:ext cx="1543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21" y="5573934"/>
            <a:ext cx="17907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2" y="6033726"/>
            <a:ext cx="1438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2428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4770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09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4954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16"/>
          <p:cNvSpPr txBox="1">
            <a:spLocks noChangeArrowheads="1"/>
          </p:cNvSpPr>
          <p:nvPr/>
        </p:nvSpPr>
        <p:spPr bwMode="auto">
          <a:xfrm>
            <a:off x="228600" y="25908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Chromatine: One mass inside ring   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18478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16"/>
          <p:cNvSpPr txBox="1">
            <a:spLocks noChangeArrowheads="1"/>
          </p:cNvSpPr>
          <p:nvPr/>
        </p:nvSpPr>
        <p:spPr bwMode="auto">
          <a:xfrm>
            <a:off x="2971800" y="2590800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Chromatine:</a:t>
            </a:r>
            <a:r>
              <a:rPr lang="en-US" sz="1400" b="1"/>
              <a:t>band form</a:t>
            </a:r>
            <a:endParaRPr lang="en-US" sz="1400"/>
          </a:p>
          <a:p>
            <a:r>
              <a:rPr lang="en-US" sz="1400" b="1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18097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16"/>
          <p:cNvSpPr txBox="1">
            <a:spLocks noChangeArrowheads="1"/>
          </p:cNvSpPr>
          <p:nvPr/>
        </p:nvSpPr>
        <p:spPr bwMode="auto">
          <a:xfrm>
            <a:off x="6248400" y="26670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FF0000"/>
                </a:solidFill>
              </a:rPr>
              <a:t>Mero.6-12 </a:t>
            </a:r>
          </a:p>
          <a:p>
            <a:r>
              <a:rPr lang="en-US" sz="1400" b="1">
                <a:solidFill>
                  <a:srgbClr val="FF0000"/>
                </a:solidFill>
              </a:rPr>
              <a:t>Pigment :dark brown in center </a:t>
            </a:r>
            <a:endParaRPr lang="en-US" sz="1400"/>
          </a:p>
          <a:p>
            <a:r>
              <a:rPr lang="en-US" sz="1400" b="1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440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18954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11"/>
          <p:cNvSpPr>
            <a:spLocks noChangeArrowheads="1"/>
          </p:cNvSpPr>
          <p:nvPr/>
        </p:nvSpPr>
        <p:spPr bwMode="auto">
          <a:xfrm>
            <a:off x="3200400" y="5791200"/>
            <a:ext cx="2298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rgbClr val="FF0000"/>
                </a:solidFill>
              </a:rPr>
              <a:t>Gametocytes</a:t>
            </a:r>
            <a:r>
              <a:rPr lang="en-US" sz="1400" b="1"/>
              <a:t>: round </a:t>
            </a:r>
          </a:p>
          <a:p>
            <a:pPr eaLnBrk="0" hangingPunct="0"/>
            <a:r>
              <a:rPr lang="en-US" sz="1600" b="1"/>
              <a:t>coarse,dark pigment</a:t>
            </a:r>
            <a:endParaRPr lang="en-US" sz="1600"/>
          </a:p>
        </p:txBody>
      </p:sp>
      <p:pic>
        <p:nvPicPr>
          <p:cNvPr id="440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18669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2428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24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663" y="370070"/>
            <a:ext cx="5937755" cy="1188720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b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8008"/>
            <a:ext cx="5937755" cy="310198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Red blood cells infected by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are often larger than uninfected red blood cells.  They approximately 1.5 times the size of a normal cell.</a:t>
            </a:r>
          </a:p>
        </p:txBody>
      </p:sp>
      <p:pic>
        <p:nvPicPr>
          <p:cNvPr id="8194" name="Picture 2" descr="C:\Users\Areecs\Desktop\images for lectures\pvivtro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81305"/>
            <a:ext cx="3962400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4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4058"/>
            <a:ext cx="5937755" cy="1188720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falciparum</a:t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ring stage)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991"/>
            <a:ext cx="8191385" cy="310198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falciparum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Early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the characteristic signet ring shape.  Also, unique to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falciparum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presence of two or multiple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one cell.</a:t>
            </a:r>
          </a:p>
        </p:txBody>
      </p:sp>
      <p:pic>
        <p:nvPicPr>
          <p:cNvPr id="3074" name="Picture 2" descr="C:\Users\Areecs\Desktop\images for lectures\Plasmodium falciparum 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5" y="3427606"/>
            <a:ext cx="34290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reecs\Desktop\images for lectures\8dd01302ed6a690c7fd5211d4c049d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77" y="3400425"/>
            <a:ext cx="45339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5334000" y="2971800"/>
            <a:ext cx="989841" cy="1752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2590800" y="2846760"/>
            <a:ext cx="2398839" cy="1801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 eaLnBrk="1" hangingPunct="1">
              <a:buFont typeface="Arial" pitchFamily="34" charset="0"/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Banana-shaped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intraerythrocytic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gametocytes identify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falciparum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infection.</a:t>
            </a:r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sz="2400" b="1" dirty="0"/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sz="2400" b="1" dirty="0"/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sz="2400" b="1" dirty="0"/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sz="2400" b="1" dirty="0"/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sz="2400" b="1" dirty="0"/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sz="2400" b="1" dirty="0"/>
          </a:p>
          <a:p>
            <a:pPr algn="l" rtl="0" eaLnBrk="1" hangingPunct="1">
              <a:buFont typeface="Arial" pitchFamily="34" charset="0"/>
              <a:buNone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(2)Enlarged erythrocytes with intracellular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Schuffner’s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dots) are characteristics of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infection.</a:t>
            </a:r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sz="2400" b="1" dirty="0"/>
          </a:p>
          <a:p>
            <a:pPr algn="l" rtl="0" eaLnBrk="1" hangingPunct="1">
              <a:buFont typeface="Arial" pitchFamily="34" charset="0"/>
              <a:buNone/>
              <a:defRPr/>
            </a:pPr>
            <a:endParaRPr lang="en-US" sz="2400" b="1" dirty="0"/>
          </a:p>
          <a:p>
            <a:pPr algn="l" rtl="0" eaLnBrk="1" hangingPunct="1">
              <a:buFont typeface="Arial" pitchFamily="34" charset="0"/>
              <a:buNone/>
              <a:defRPr/>
            </a:pPr>
            <a:r>
              <a:rPr lang="en-US" sz="2400" b="1" dirty="0"/>
              <a:t>       </a:t>
            </a:r>
          </a:p>
          <a:p>
            <a:pPr algn="l" rtl="0" eaLnBrk="1" hangingPunct="1">
              <a:buFont typeface="Arial" pitchFamily="34" charset="0"/>
              <a:buNone/>
              <a:defRPr/>
            </a:pPr>
            <a:r>
              <a:rPr lang="en-US" sz="2400" b="1" dirty="0"/>
              <a:t>    </a:t>
            </a:r>
            <a:r>
              <a:rPr lang="en-US" sz="2000" b="1" i="1" dirty="0"/>
              <a:t>               </a:t>
            </a:r>
          </a:p>
        </p:txBody>
      </p:sp>
      <p:pic>
        <p:nvPicPr>
          <p:cNvPr id="15365" name="Picture 8" descr="Gametocyte of Plasmodium falciparum in thin blood smea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73282"/>
            <a:ext cx="617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 descr="Plasmodium vivax trophozoite in thin blood sm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94" y="4648200"/>
            <a:ext cx="5182008" cy="217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3200400" y="574964"/>
            <a:ext cx="533400" cy="1406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5105400" y="4308764"/>
            <a:ext cx="762000" cy="1101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6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229600" cy="1143000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305800" cy="3101983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Malaria is a disease caused by the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protozoan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Haemoparasites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sporozoa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genus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by the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Anopheles mosquito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60 species are able to transmit malaria.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leading cause of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&amp; morbidity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among: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Children under five years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Pregnant women </a:t>
            </a:r>
          </a:p>
          <a:p>
            <a:pPr marL="0" indent="0" algn="just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Travellers.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million of people are affected every year 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least 1.5-2 million deaths pear year annually (90% Africa).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Malaria Kills more people than AIDS.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GB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5627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23612"/>
            <a:ext cx="5937755" cy="1188720"/>
          </a:xfrm>
        </p:spPr>
        <p:txBody>
          <a:bodyPr>
            <a:no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malariae</a:t>
            </a:r>
            <a:b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Trophozoites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78008"/>
            <a:ext cx="7620000" cy="310198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trophozoites of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malariae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showing the ring shape and the tendency  of infected cells to be of normal or smaller size (arrows).</a:t>
            </a:r>
          </a:p>
        </p:txBody>
      </p:sp>
      <p:pic>
        <p:nvPicPr>
          <p:cNvPr id="9218" name="Picture 2" descr="C:\Users\Areecs\Desktop\images for lectures\pmal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5105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0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64132"/>
            <a:ext cx="5937755" cy="1188720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malariae</a:t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Schizont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408"/>
            <a:ext cx="7924800" cy="3101983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Schizont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malariae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schizont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merozoites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to 12) giving a coarse granular appearance.</a:t>
            </a:r>
          </a:p>
          <a:p>
            <a:endParaRPr lang="en-US" dirty="0"/>
          </a:p>
        </p:txBody>
      </p:sp>
      <p:pic>
        <p:nvPicPr>
          <p:cNvPr id="11266" name="Picture 2" descr="C:\Users\Areecs\Desktop\images for lectures\pmalschiz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57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37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Toxoplasma </a:t>
            </a:r>
            <a:r>
              <a:rPr lang="en-US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gondii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2638045"/>
            <a:ext cx="8305800" cy="3101983"/>
          </a:xfrm>
        </p:spPr>
        <p:txBody>
          <a:bodyPr>
            <a:normAutofit fontScale="55000" lnSpcReduction="20000"/>
          </a:bodyPr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en-US" altLang="zh-CN" sz="36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Disease: Toxoplasmosis.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Final host: cat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Intermediated host:  human and animals, the asexual stages can cause disease in human and most animals.</a:t>
            </a:r>
          </a:p>
          <a:p>
            <a:pPr eaLnBrk="0" hangingPunct="0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becomes infected by: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1-Contaminated water or food by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sporulated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oocysts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Undercooked meat: Ingestion of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bradyzoites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(tissue cysts) of infected host.</a:t>
            </a:r>
          </a:p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Transplacentally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(Mother to fetus)</a:t>
            </a:r>
            <a:r>
              <a:rPr lang="en-US" sz="3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endParaRPr lang="en-US" dirty="0"/>
          </a:p>
          <a:p>
            <a:pPr eaLnBrk="0" hangingPunct="0">
              <a:defRPr/>
            </a:pPr>
            <a:endParaRPr lang="en-US" sz="3600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defRPr/>
            </a:pPr>
            <a:endParaRPr lang="en-US" dirty="0"/>
          </a:p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  <a:p>
            <a:pPr eaLnBrk="0" hangingPunct="0">
              <a:spcBef>
                <a:spcPct val="50000"/>
              </a:spcBef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40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282575" y="30468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Morphology, hosts &amp; Parasite stages:</a:t>
            </a:r>
            <a:endParaRPr lang="en-US" sz="2800" dirty="0"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282575" y="1550610"/>
            <a:ext cx="5937755" cy="310198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Definitive (final) host: Domestic cats.</a:t>
            </a:r>
            <a:endParaRPr lang="en-US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Eating infected rodents.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Asexual and sexual division is intracellular.</a:t>
            </a:r>
          </a:p>
          <a:p>
            <a:pPr>
              <a:lnSpc>
                <a:spcPct val="90000"/>
              </a:lnSpc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Oocysts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(feces cats).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host: human &amp; other animals. </a:t>
            </a:r>
            <a:endParaRPr lang="en-US" sz="2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Asexual tissue cycle.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Tachyzoites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(Acute phase) habits in the body fluid &amp; tissue.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Non-motile phase in tissue cyst =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Bradyzoites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Book Antiqua" pitchFamily="18" charset="0"/>
            </a:endParaRPr>
          </a:p>
          <a:p>
            <a:endParaRPr lang="en-US" dirty="0"/>
          </a:p>
        </p:txBody>
      </p:sp>
      <p:pic>
        <p:nvPicPr>
          <p:cNvPr id="102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2286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94" y="1600200"/>
            <a:ext cx="1647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6579185" y="2164552"/>
            <a:ext cx="990600" cy="304800"/>
          </a:xfrm>
          <a:prstGeom prst="rightArrow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/>
          <a:lstStyle/>
          <a:p>
            <a:pPr eaLnBrk="0" hangingPunct="0">
              <a:defRPr/>
            </a:pP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1032" name="Right Arrow 9"/>
          <p:cNvSpPr>
            <a:spLocks noChangeArrowheads="1"/>
          </p:cNvSpPr>
          <p:nvPr/>
        </p:nvSpPr>
        <p:spPr bwMode="auto">
          <a:xfrm>
            <a:off x="6705600" y="3491023"/>
            <a:ext cx="8382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ar-IQ"/>
          </a:p>
        </p:txBody>
      </p:sp>
      <p:sp>
        <p:nvSpPr>
          <p:cNvPr id="1033" name="Right Arrow 10"/>
          <p:cNvSpPr>
            <a:spLocks noChangeArrowheads="1"/>
          </p:cNvSpPr>
          <p:nvPr/>
        </p:nvSpPr>
        <p:spPr bwMode="auto">
          <a:xfrm rot="9704645">
            <a:off x="3675063" y="4870316"/>
            <a:ext cx="1444625" cy="339725"/>
          </a:xfrm>
          <a:prstGeom prst="rightArrow">
            <a:avLst>
              <a:gd name="adj1" fmla="val 50000"/>
              <a:gd name="adj2" fmla="val 49906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2984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381000" y="149225"/>
            <a:ext cx="8763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Morphology:</a:t>
            </a:r>
          </a:p>
          <a:p>
            <a:pPr eaLnBrk="0" hangingPunct="0">
              <a:defRPr/>
            </a:pPr>
            <a:r>
              <a:rPr lang="en-US" dirty="0">
                <a:latin typeface="Arial" charset="0"/>
                <a:cs typeface="Arial" charset="0"/>
              </a:rPr>
              <a:t> </a:t>
            </a:r>
          </a:p>
          <a:p>
            <a:pPr marL="342900" indent="-342900" eaLnBrk="0" hangingPunct="0"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Tachyzoites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Observed in human  and other intermediate host.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Ovoid or banana-shaped 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Pointed anterior and rounded posterior end 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Motile stage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4-6µm X 2-3µm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phase for infection</a:t>
            </a:r>
          </a:p>
          <a:p>
            <a:pPr lvl="3" eaLnBrk="0" hangingPunct="0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lvl="3" eaLnBrk="0" hangingPunct="0"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lvl="3" eaLnBrk="0" hangingPunct="0">
              <a:defRPr/>
            </a:pPr>
            <a:r>
              <a:rPr lang="en-US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2450"/>
            <a:ext cx="2276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D:\he SY\lecture\protozoa.web.pix\Toxoplasma gondii (toxoplasmosis).files\tachyzoites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810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514600" y="4038600"/>
          <a:ext cx="1819275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to! ImageFolio" r:id="rId4" imgW="1819660" imgH="2190669" progId="ImgFolio.Document">
                  <p:embed/>
                </p:oleObj>
              </mc:Choice>
              <mc:Fallback>
                <p:oleObj name="Presto! ImageFolio" r:id="rId4" imgW="1819660" imgH="2190669" progId="ImgFolio.Document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038600"/>
                        <a:ext cx="1819275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40030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59" y="435451"/>
            <a:ext cx="5937755" cy="118872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Toxoplasma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gondii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trophozoite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805581"/>
              </p:ext>
            </p:extLst>
          </p:nvPr>
        </p:nvGraphicFramePr>
        <p:xfrm>
          <a:off x="3662363" y="2525713"/>
          <a:ext cx="1819275" cy="243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to! ImageFolio" r:id="rId2" imgW="1819660" imgH="2190669" progId="ImgFolio.Document">
                  <p:embed/>
                </p:oleObj>
              </mc:Choice>
              <mc:Fallback>
                <p:oleObj name="Presto! ImageFolio" r:id="rId2" imgW="1819660" imgH="2190669" progId="ImgFolio.Document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63" y="2525713"/>
                        <a:ext cx="1819275" cy="2438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 descr="C:\Users\Areecs\Desktop\images for lectures\card-28624697-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56" y="2525714"/>
            <a:ext cx="3685715" cy="24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reecs\Desktop\images for lectures\T_gondii_tach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7" y="2525713"/>
            <a:ext cx="3200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3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85800" y="155730"/>
            <a:ext cx="7239000" cy="1143000"/>
          </a:xfrm>
        </p:spPr>
        <p:txBody>
          <a:bodyPr>
            <a:norm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latin typeface="Times New Roman" panose="02020603050405020304" pitchFamily="18" charset="0"/>
                <a:cs typeface="Times New Roman" pitchFamily="18" charset="0"/>
              </a:rPr>
              <a:t>Toxoplasma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itchFamily="18" charset="0"/>
              </a:rPr>
              <a:t>gondii</a:t>
            </a:r>
            <a:b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itchFamily="18" charset="0"/>
              </a:rPr>
              <a:t>2- 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cyst (</a:t>
            </a:r>
            <a:r>
              <a:rPr lang="en-US" sz="28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Bradyzoites</a:t>
            </a:r>
            <a:r>
              <a:rPr lang="en-US" sz="28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sz="half" idx="1"/>
          </p:nvPr>
        </p:nvSpPr>
        <p:spPr>
          <a:xfrm>
            <a:off x="294190" y="1485900"/>
            <a:ext cx="5268410" cy="4114800"/>
          </a:xfrm>
        </p:spPr>
        <p:txBody>
          <a:bodyPr/>
          <a:lstStyle/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The chronic phase of infection</a:t>
            </a:r>
          </a:p>
          <a:p>
            <a:pPr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 They become surrounded by host tissue and form cysts</a:t>
            </a:r>
          </a:p>
          <a:p>
            <a:pPr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 located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brain, heart, skeletal muscles.</a:t>
            </a:r>
          </a:p>
          <a:p>
            <a:pPr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2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00725" y="1338895"/>
            <a:ext cx="3343275" cy="2771775"/>
          </a:xfrm>
          <a:noFill/>
        </p:spPr>
      </p:pic>
      <p:pic>
        <p:nvPicPr>
          <p:cNvPr id="5" name="Picture 2" descr="C:\Users\Areecs\Desktop\images for lectures\th 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276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reecs\Desktop\images for lectures\th (2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92470"/>
            <a:ext cx="3886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497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00525"/>
            <a:ext cx="16478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82301" y="332626"/>
            <a:ext cx="6096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3" eaLnBrk="0" hangingPunct="0"/>
            <a:r>
              <a:rPr lang="en-US" sz="3600" b="1" dirty="0"/>
              <a:t>3- </a:t>
            </a:r>
            <a:r>
              <a:rPr lang="en-US" sz="3600" b="1" dirty="0" err="1"/>
              <a:t>Oocyst</a:t>
            </a:r>
            <a:r>
              <a:rPr lang="en-US" sz="3600" b="1" dirty="0"/>
              <a:t> </a:t>
            </a:r>
          </a:p>
          <a:p>
            <a:pPr lvl="3" eaLnBrk="0" hangingPunct="0"/>
            <a:endParaRPr lang="en-US" sz="3600" b="1" dirty="0"/>
          </a:p>
          <a:p>
            <a:pPr eaLnBrk="0" hangingPunct="0">
              <a:buFont typeface="Wingdings" pitchFamily="2" charset="2"/>
              <a:buChar char="v"/>
            </a:pPr>
            <a:r>
              <a:rPr lang="en-US" altLang="zh-CN" sz="24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Only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Cats</a:t>
            </a:r>
            <a:r>
              <a:rPr lang="en-US" altLang="zh-CN" sz="2400" dirty="0"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will produce and pass oocysts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Ovoidal 10-13µm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sporocyst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with </a:t>
            </a: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 sporozoite inside each  sporocyst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Oocysts appear in the cat’s feces.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require oxygen and they sporulate in 1- 5 days.</a:t>
            </a:r>
          </a:p>
          <a:p>
            <a:pPr eaLnBrk="0" hangingPunct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316" name="Picture 7" descr="D:\he SY\lecture\protozoa.web.pix\Toxoplasma gondii (toxoplasmosis).files\toxoplasma_oocyst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reecs\Desktop\images for lectures\th (2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933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85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" b="6410"/>
          <a:stretch/>
        </p:blipFill>
        <p:spPr bwMode="auto">
          <a:xfrm>
            <a:off x="533400" y="609600"/>
            <a:ext cx="7620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00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9144000" cy="57451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Pathogenesis: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individuals positive for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gondii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asymptomatic or nonspecific illness. 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Acute infections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characterized by parasitic invasion of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Intestinal,</a:t>
            </a:r>
            <a:r>
              <a:rPr lang="en-US" sz="2000" dirty="0"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 lymph nodes and liver parenchyma.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>
                <a:latin typeface="Times New Roman" panose="02020603050405020304" pitchFamily="18" charset="0"/>
                <a:ea typeface="Times"/>
                <a:cs typeface="Times New Roman" panose="02020603050405020304" pitchFamily="18" charset="0"/>
              </a:rPr>
              <a:t>The most common symptom: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painful, swollen lymph glands; fever, headache, muscle pain, anemia, sometimes lung complications.</a:t>
            </a:r>
          </a:p>
          <a:p>
            <a:pPr marL="2286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acute infections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Tachyzoites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continue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destroy tissues; lesions in heart, liver, lung, brain, eyes; CNS damage</a:t>
            </a:r>
          </a:p>
          <a:p>
            <a:pPr lvl="1">
              <a:buFontTx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infections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formation of tissue cysts (containing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bradyzoites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bradyzoites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especially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causes formation of nodules = chronic encephalitis </a:t>
            </a:r>
          </a:p>
          <a:p>
            <a:pPr lvl="1"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eye = blindness</a:t>
            </a:r>
          </a:p>
          <a:p>
            <a:pPr lvl="1">
              <a:buFontTx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and lung damage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57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29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8872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Congenital Toxoplasmosis: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323"/>
            <a:ext cx="8229600" cy="4830763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occurs approximately in 1 per 1000 pregnancies. It can cause severe damage to and even death of the fetus. Proliferation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tachyzoites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leads to:</a:t>
            </a:r>
          </a:p>
          <a:p>
            <a:pPr>
              <a:buFontTx/>
              <a:buNone/>
              <a:defRPr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Intracerebral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calcification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Chorioretinitis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Hydrocephaly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Microcephaly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Convulsions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retardation (children)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Cardiomegaly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633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122" y="122248"/>
            <a:ext cx="5937755" cy="118872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Direct detection and isolation of parasites from: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Peripheral blood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Amniotic fluid 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Cerebrospinal fluid                                                                     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section( lymph nodes, muscle,..)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Serology: - Detection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PCR</a:t>
            </a:r>
          </a:p>
          <a:p>
            <a:pPr marL="0" indent="0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toxoplasmosis, and disseminated disease in immunocompromised patients should be treated with a combination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sulfadiazine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pyrimethamine.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2764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life cycle: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7504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Shizogony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Asexual reproduction in human, stages: 	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 stage of trophozoite (DS)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Mature trophozoite (DS)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Schizont (DS)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Merozoite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Gametocyte: (DS)	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macrogamete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Microgamete</a:t>
            </a:r>
          </a:p>
          <a:p>
            <a:pPr>
              <a:lnSpc>
                <a:spcPct val="9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Sporogony: 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reproduction in mosquito, stages: 	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Zygote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Ookinete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Oocyst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Sporozoites (IS)</a:t>
            </a:r>
          </a:p>
          <a:p>
            <a:pPr>
              <a:lnSpc>
                <a:spcPct val="90000"/>
              </a:lnSpc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6032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E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Transmission:</a:t>
            </a:r>
          </a:p>
          <a:p>
            <a:pPr>
              <a:buFont typeface="Wingdings" pitchFamily="2" charset="2"/>
              <a:buChar char="§"/>
            </a:pP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</a:t>
            </a:r>
            <a:r>
              <a:rPr lang="en-I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Anopheles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mosquito bite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Congenitally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transfusion.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6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species: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falciparum: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vivax 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ovale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malariea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Malaria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 &amp; symptoms: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Abrupt onset of 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fever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and chills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Headache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Myalgia, and arthralgia,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Splenomegaly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and 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hepatomegaly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are seen in most patients,.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Anemia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is prominent.</a:t>
            </a:r>
          </a:p>
        </p:txBody>
      </p:sp>
    </p:spTree>
    <p:extLst>
      <p:ext uri="{BB962C8B-B14F-4D97-AF65-F5344CB8AC3E}">
        <p14:creationId xmlns:p14="http://schemas.microsoft.com/office/powerpoint/2010/main" val="92694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38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and clinical disease: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 the type of malaria: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falciparum:</a:t>
            </a:r>
          </a:p>
          <a:p>
            <a:pPr algn="just">
              <a:buNone/>
              <a:defRPr/>
            </a:pP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invades young and old RBC cells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Rapidly produces daily  chills and fever as well as severe nausea, vomiting and diarrhea.</a:t>
            </a:r>
          </a:p>
          <a:p>
            <a:pPr algn="just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Involvement of the brain (cerebral malaria) injury to the brain that can result in coma and death.</a:t>
            </a:r>
          </a:p>
          <a:p>
            <a:pPr algn="just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 damage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resulting in an illness called “black water” fever. </a:t>
            </a:r>
          </a:p>
          <a:p>
            <a:pPr algn="just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involvement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characterized by abdominal pain, vomiting,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hepatosplenomegally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severe diarrhea, and rapid dehydration.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704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Pathogenesis and clinical disease: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P.Vivax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P.Ovale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Fever: classically every 48 hours. 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Invades only young immature erythrocytes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Infected red blood cells are usually enlarged and contain  numerous pink granules 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schuffner’s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dots.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Gradual hepatosplenomegaly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 develops slowly.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Relapse is common.</a:t>
            </a:r>
          </a:p>
          <a:p>
            <a:pPr lvl="2">
              <a:buFont typeface="Wingdings" pitchFamily="2" charset="2"/>
              <a:buChar char="v"/>
            </a:pPr>
            <a:endParaRPr lang="en-US" dirty="0"/>
          </a:p>
          <a:p>
            <a:pPr lvl="2">
              <a:buNone/>
            </a:pPr>
            <a:endParaRPr lang="en-US" dirty="0"/>
          </a:p>
          <a:p>
            <a:pPr lvl="2">
              <a:buFont typeface="Wingdings" pitchFamily="2" charset="2"/>
              <a:buChar char="v"/>
            </a:pPr>
            <a:endParaRPr lang="en-US" dirty="0"/>
          </a:p>
          <a:p>
            <a:pPr lvl="2">
              <a:buFont typeface="Wingdings" pitchFamily="2" charset="2"/>
              <a:buChar char="v"/>
            </a:pPr>
            <a:endParaRPr lang="en-US" dirty="0"/>
          </a:p>
          <a:p>
            <a:pPr>
              <a:buFont typeface="Wingdings" pitchFamily="2" charset="2"/>
              <a:buChar char="v"/>
            </a:pPr>
            <a:endParaRPr lang="ar-IQ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50656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{095455F9-FBD4-D440-B63F-097F957D029C}tf10001120</Template>
  <TotalTime>101</TotalTime>
  <Words>1301</Words>
  <Application>Microsoft Office PowerPoint</Application>
  <PresentationFormat>On-screen Show (4:3)</PresentationFormat>
  <Paragraphs>219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Parcel</vt:lpstr>
      <vt:lpstr>Microbiology Laboratory 2nd stage  lab -5- </vt:lpstr>
      <vt:lpstr>Plasmodium</vt:lpstr>
      <vt:lpstr>PowerPoint Presentation</vt:lpstr>
      <vt:lpstr>General life cycle: </vt:lpstr>
      <vt:lpstr>Plasmodium</vt:lpstr>
      <vt:lpstr>Plasmodium species:</vt:lpstr>
      <vt:lpstr>Malaria </vt:lpstr>
      <vt:lpstr> Pathogenesis and clinical disease:</vt:lpstr>
      <vt:lpstr>Plasmodium</vt:lpstr>
      <vt:lpstr>Plasmodium</vt:lpstr>
      <vt:lpstr>Plasmodium</vt:lpstr>
      <vt:lpstr>Plasmodium</vt:lpstr>
      <vt:lpstr>PowerPoint Presentation</vt:lpstr>
      <vt:lpstr>PowerPoint Presentation</vt:lpstr>
      <vt:lpstr>PowerPoint Presentation</vt:lpstr>
      <vt:lpstr>PowerPoint Presentation</vt:lpstr>
      <vt:lpstr>Plasmodium vivax (Trophozoites )</vt:lpstr>
      <vt:lpstr>Plasmodium falciparum (trophozoite ring stage)</vt:lpstr>
      <vt:lpstr>PowerPoint Presentation</vt:lpstr>
      <vt:lpstr>Plasmodium malariae (Trophozoites )</vt:lpstr>
      <vt:lpstr>Plasmodium malariae (Schizont)</vt:lpstr>
      <vt:lpstr>Toxoplasma gondii</vt:lpstr>
      <vt:lpstr>Morphology, hosts &amp; Parasite stages:</vt:lpstr>
      <vt:lpstr>PowerPoint Presentation</vt:lpstr>
      <vt:lpstr>Toxoplasma gondii (trophozoite)</vt:lpstr>
      <vt:lpstr>Toxoplasma gondii 2- Tissue cyst (Bradyzoites)</vt:lpstr>
      <vt:lpstr>PowerPoint Presentation</vt:lpstr>
      <vt:lpstr>PowerPoint Presentation</vt:lpstr>
      <vt:lpstr>PowerPoint Presentation</vt:lpstr>
      <vt:lpstr>Congenital Toxoplasmosis:</vt:lpstr>
      <vt:lpstr>Toxoplasma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Laboratory 2nd stage  lab -5- </dc:title>
  <dc:creator>apple</dc:creator>
  <cp:lastModifiedBy>Lezan Ahmad</cp:lastModifiedBy>
  <cp:revision>67</cp:revision>
  <dcterms:created xsi:type="dcterms:W3CDTF">2006-08-16T00:00:00Z</dcterms:created>
  <dcterms:modified xsi:type="dcterms:W3CDTF">2024-06-14T11:03:11Z</dcterms:modified>
</cp:coreProperties>
</file>