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7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829761"/>
          </a:xfrm>
        </p:spPr>
        <p:txBody>
          <a:bodyPr/>
          <a:lstStyle/>
          <a:p>
            <a:pPr lvl="0" algn="justLow">
              <a:spcBef>
                <a:spcPts val="0"/>
              </a:spcBef>
              <a:tabLst>
                <a:tab pos="1059815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     Pulmonary function tests</a:t>
            </a:r>
            <a:endParaRPr lang="en-US" sz="3200" dirty="0">
              <a:solidFill>
                <a:srgbClr val="000000"/>
              </a:solidFill>
              <a:effectLst/>
              <a:latin typeface="Arial"/>
              <a:ea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/>
              <a:t>Dr. </a:t>
            </a:r>
            <a:r>
              <a:rPr lang="en-US" b="1" dirty="0" err="1"/>
              <a:t>Enas</a:t>
            </a:r>
            <a:r>
              <a:rPr lang="en-US" b="1" dirty="0"/>
              <a:t> Sabah </a:t>
            </a:r>
          </a:p>
          <a:p>
            <a:pPr algn="ctr"/>
            <a:r>
              <a:rPr lang="en-US" b="1" dirty="0"/>
              <a:t>MSc. Medical Physiology</a:t>
            </a:r>
          </a:p>
        </p:txBody>
      </p:sp>
    </p:spTree>
    <p:extLst>
      <p:ext uri="{BB962C8B-B14F-4D97-AF65-F5344CB8AC3E}">
        <p14:creationId xmlns:p14="http://schemas.microsoft.com/office/powerpoint/2010/main" val="2122309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9067800" cy="6825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777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7490" indent="-237490" algn="justLow">
              <a:spcBef>
                <a:spcPts val="0"/>
              </a:spcBef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Anatomical dead space: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it is the areas of the lungs at which no gas exchange occurs. Usually it is about 150 ml of air.</a:t>
            </a:r>
            <a:endParaRPr lang="en-US" sz="24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237490" indent="-237490" algn="justLow">
              <a:spcBef>
                <a:spcPts val="0"/>
              </a:spcBef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Respiratory minute volume: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it is the amount of air that enters the lungs in one minute. It is equal to T.V X R.R (respiratory rate).</a:t>
            </a:r>
            <a:endParaRPr lang="en-US" sz="24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237490" indent="-237490" algn="justLow">
              <a:spcBef>
                <a:spcPts val="0"/>
              </a:spcBef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Alveolar ventilation: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it is the amount of air that enters the lungs and undergoes gas exchange. It is equal to (T.V – Dead space volume) X R.R</a:t>
            </a:r>
            <a:endParaRPr lang="en-US" sz="24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73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Low">
              <a:spcBef>
                <a:spcPts val="0"/>
              </a:spcBef>
              <a:buFont typeface="+mj-lt"/>
              <a:buAutoNum type="arabicPeriod"/>
              <a:tabLst>
                <a:tab pos="685800" algn="l"/>
              </a:tabLst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Age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: T.L.C and R.V are increased in old age.</a:t>
            </a:r>
          </a:p>
          <a:p>
            <a:pPr marL="342900" lvl="0" indent="-342900" algn="justLow">
              <a:spcBef>
                <a:spcPts val="0"/>
              </a:spcBef>
              <a:buFont typeface="+mj-lt"/>
              <a:buAutoNum type="arabicPeriod"/>
              <a:tabLst>
                <a:tab pos="685800" algn="l"/>
              </a:tabLst>
            </a:pPr>
            <a:endParaRPr lang="en-US" sz="24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342900" lvl="0" indent="-342900" algn="justLow">
              <a:spcBef>
                <a:spcPts val="0"/>
              </a:spcBef>
              <a:buFont typeface="+mj-lt"/>
              <a:buAutoNum type="arabicPeriod"/>
              <a:tabLst>
                <a:tab pos="685800" algn="l"/>
              </a:tabLst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Gender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: Males show lung volumes and capacities that are greater than females by about 20 – 25%.</a:t>
            </a:r>
          </a:p>
          <a:p>
            <a:pPr marL="342900" lvl="0" indent="-342900" algn="justLow">
              <a:spcBef>
                <a:spcPts val="0"/>
              </a:spcBef>
              <a:buFont typeface="+mj-lt"/>
              <a:buAutoNum type="arabicPeriod"/>
              <a:tabLst>
                <a:tab pos="685800" algn="l"/>
              </a:tabLst>
            </a:pPr>
            <a:endParaRPr lang="en-US" sz="24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342900" lvl="0" indent="-342900" algn="justLow">
              <a:spcBef>
                <a:spcPts val="0"/>
              </a:spcBef>
              <a:buFont typeface="+mj-lt"/>
              <a:buAutoNum type="arabicPeriod"/>
              <a:tabLst>
                <a:tab pos="685800" algn="l"/>
              </a:tabLst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Body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built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: V.C increases in the athletes.</a:t>
            </a:r>
          </a:p>
          <a:p>
            <a:pPr marL="342900" lvl="0" indent="-342900" algn="justLow">
              <a:spcBef>
                <a:spcPts val="0"/>
              </a:spcBef>
              <a:buFont typeface="+mj-lt"/>
              <a:buAutoNum type="arabicPeriod"/>
              <a:tabLst>
                <a:tab pos="685800" algn="l"/>
              </a:tabLst>
            </a:pPr>
            <a:endParaRPr lang="en-US" sz="24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342900" lvl="0" indent="-342900" algn="justLow">
              <a:spcBef>
                <a:spcPts val="0"/>
              </a:spcBef>
              <a:buFont typeface="+mj-lt"/>
              <a:buAutoNum type="arabicPeriod"/>
              <a:tabLst>
                <a:tab pos="6858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Diseases of the respiratory system.</a:t>
            </a:r>
            <a:endParaRPr lang="en-US" sz="24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000000"/>
                </a:solidFill>
                <a:latin typeface="Times New Roman"/>
                <a:ea typeface="Times New Roman"/>
              </a:rPr>
              <a:t>Factors affecting lung volumes and capacities:</a:t>
            </a:r>
            <a:br>
              <a:rPr lang="en-US" sz="44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br>
              <a:rPr lang="en-US" sz="4000" dirty="0">
                <a:solidFill>
                  <a:srgbClr val="000000"/>
                </a:solidFill>
                <a:latin typeface="Arial"/>
                <a:ea typeface="Times New Roman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090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justLow"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characterized by an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obstruction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in the air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passages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, with obstruction defined by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exhalation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that is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slower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and shallower than in someone without the disease.</a:t>
            </a:r>
          </a:p>
          <a:p>
            <a:pPr marL="0" algn="justLow"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Obstructive lung diseases affect lung volumes and capacities as follows:</a:t>
            </a:r>
          </a:p>
          <a:p>
            <a:pPr marL="0" algn="justLow"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342900" lvl="0" indent="-342900" algn="justLow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T.L.C is increased</a:t>
            </a:r>
            <a:endParaRPr lang="en-US" sz="24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342900" lvl="0" indent="-342900" algn="justLow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R.V is increased</a:t>
            </a:r>
            <a:endParaRPr lang="en-US" sz="24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342900" lvl="0" indent="-342900" algn="justLow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V.C is either normal or </a:t>
            </a:r>
            <a:r>
              <a:rPr lang="en-US" sz="2800" b="1" dirty="0">
                <a:solidFill>
                  <a:schemeClr val="accent2"/>
                </a:solidFill>
                <a:latin typeface="Times New Roman"/>
                <a:ea typeface="Times New Roman"/>
              </a:rPr>
              <a:t>decreased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in sever cases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0000"/>
                </a:solidFill>
                <a:latin typeface="Times New Roman"/>
                <a:ea typeface="Times New Roman"/>
              </a:rPr>
              <a:t>Obstructive lung diseases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339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justLow"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is often due to a decrease in the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elasticity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of the lungs themselves or caused by a problem related to the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expansion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of the chest wall during inhalation.</a:t>
            </a:r>
          </a:p>
          <a:p>
            <a:pPr marL="0" algn="justLow">
              <a:spcBef>
                <a:spcPts val="0"/>
              </a:spcBef>
            </a:pPr>
            <a:endParaRPr lang="en-US" sz="2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algn="justLow"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Restrictive lung disease affect lung volumes and capacities as follows:</a:t>
            </a:r>
          </a:p>
          <a:p>
            <a:pPr marL="0" algn="justLow"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342900" lvl="0" indent="-342900" algn="justLow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T.L.C is </a:t>
            </a:r>
            <a:r>
              <a:rPr lang="en-US" sz="2800" b="1" dirty="0">
                <a:solidFill>
                  <a:schemeClr val="accent2"/>
                </a:solidFill>
                <a:latin typeface="Times New Roman"/>
                <a:ea typeface="Times New Roman"/>
              </a:rPr>
              <a:t>decreased</a:t>
            </a:r>
            <a:endParaRPr lang="en-US" sz="2400" b="1" dirty="0">
              <a:solidFill>
                <a:schemeClr val="accent2"/>
              </a:solidFill>
              <a:latin typeface="Arial"/>
              <a:ea typeface="Times New Roman"/>
            </a:endParaRPr>
          </a:p>
          <a:p>
            <a:pPr marL="342900" lvl="0" indent="-342900" algn="justLow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R.V is </a:t>
            </a:r>
            <a:r>
              <a:rPr lang="en-US" sz="2800" b="1" dirty="0">
                <a:solidFill>
                  <a:schemeClr val="accent2"/>
                </a:solidFill>
                <a:latin typeface="Times New Roman"/>
                <a:ea typeface="Times New Roman"/>
              </a:rPr>
              <a:t>decreased</a:t>
            </a:r>
            <a:endParaRPr lang="en-US" sz="2400" b="1" dirty="0">
              <a:solidFill>
                <a:schemeClr val="accent2"/>
              </a:solidFill>
              <a:latin typeface="Arial"/>
              <a:ea typeface="Times New Roman"/>
            </a:endParaRPr>
          </a:p>
          <a:p>
            <a:pPr marL="342900" lvl="0" indent="-342900" algn="justLow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V.C is </a:t>
            </a:r>
            <a:r>
              <a:rPr lang="en-US" sz="2800" b="1" dirty="0">
                <a:solidFill>
                  <a:schemeClr val="accent2"/>
                </a:solidFill>
                <a:latin typeface="Times New Roman"/>
                <a:ea typeface="Times New Roman"/>
              </a:rPr>
              <a:t>decreased</a:t>
            </a:r>
          </a:p>
          <a:p>
            <a:pPr marL="342900" lvl="0" indent="-342900" algn="justLow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endParaRPr lang="en-US" sz="2400" b="1" dirty="0">
              <a:solidFill>
                <a:schemeClr val="accent2"/>
              </a:solidFill>
              <a:latin typeface="Arial"/>
              <a:ea typeface="Times New Roman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000000"/>
                </a:solidFill>
                <a:latin typeface="Times New Roman"/>
                <a:ea typeface="Times New Roman"/>
              </a:rPr>
              <a:t>Restrictive lung diseases</a:t>
            </a:r>
            <a:br>
              <a:rPr lang="en-US" sz="44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850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25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noninvasive test that show how well the lungs are working, via measuring lung volumes &amp; capacities.</a:t>
            </a:r>
          </a:p>
          <a:p>
            <a:pPr marL="457200" indent="-457200">
              <a:spcBef>
                <a:spcPts val="0"/>
              </a:spcBef>
            </a:pPr>
            <a:endParaRPr lang="en-US" sz="3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 indent="-457200">
              <a:spcBef>
                <a:spcPts val="0"/>
              </a:spcBef>
            </a:pP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This information can help healthcare providers diagnose &amp; decide the treatment of certain lung disorders.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29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To evaluate dyspnea!!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To measure the effect of the disease on pulmonary function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To assess any airway obstruction, the severity of the obstruction and response to bronchodilators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To assess prognosis (development of a disease)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To assess preoperative risk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To assess respiratory muscle strength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To monitor for adverse reactions to drugs with known pulmonary toxicity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indications for PFT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71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Low"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It is the process by which different types of lung volumes and capacities are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recorded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algn="justLow">
              <a:spcBef>
                <a:spcPts val="0"/>
              </a:spcBef>
            </a:pPr>
            <a:endParaRPr lang="en-US" sz="2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algn="justLow"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The instrument is called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spirometer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and the graph obtained is called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spirogram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algn="justLow">
              <a:spcBef>
                <a:spcPts val="0"/>
              </a:spcBef>
            </a:pPr>
            <a:endParaRPr lang="en-US" sz="2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algn="justLow"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Supportive video link </a:t>
            </a:r>
          </a:p>
          <a:p>
            <a:pPr marL="0" algn="justLow">
              <a:spcBef>
                <a:spcPts val="0"/>
              </a:spcBef>
            </a:pPr>
            <a:endParaRPr lang="en-US" sz="28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marL="0" algn="justLow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Arial"/>
                <a:ea typeface="Times New Roman"/>
              </a:rPr>
              <a:t>https://youtu.be/sFT8qZEaxJI</a:t>
            </a:r>
            <a:endParaRPr lang="en-US" sz="2400" dirty="0">
              <a:solidFill>
                <a:srgbClr val="000000"/>
              </a:solidFill>
              <a:effectLst/>
              <a:latin typeface="Arial"/>
              <a:ea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err="1">
                <a:solidFill>
                  <a:srgbClr val="000000"/>
                </a:solidFill>
                <a:latin typeface="Times New Roman"/>
                <a:ea typeface="Times New Roman"/>
              </a:rPr>
              <a:t>Spirometry</a:t>
            </a:r>
            <a:r>
              <a:rPr lang="en-US" sz="4400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br>
              <a:rPr lang="en-US" sz="3600" dirty="0">
                <a:solidFill>
                  <a:srgbClr val="000000"/>
                </a:solidFill>
                <a:latin typeface="Arial"/>
                <a:ea typeface="Times New Roman"/>
              </a:rPr>
            </a:b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962400" y="4191000"/>
            <a:ext cx="152400" cy="304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49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16691"/>
          </a:xfrm>
        </p:spPr>
        <p:txBody>
          <a:bodyPr>
            <a:normAutofit fontScale="70000" lnSpcReduction="20000"/>
          </a:bodyPr>
          <a:lstStyle/>
          <a:p>
            <a:pPr marL="0">
              <a:spcBef>
                <a:spcPts val="0"/>
              </a:spcBef>
            </a:pPr>
            <a:r>
              <a:rPr lang="en-US" sz="4400" b="1" dirty="0">
                <a:solidFill>
                  <a:srgbClr val="000000"/>
                </a:solidFill>
                <a:latin typeface="Times New Roman"/>
                <a:ea typeface="Times New Roman"/>
              </a:rPr>
              <a:t>Lung volumes:</a:t>
            </a:r>
          </a:p>
          <a:p>
            <a:pPr marL="0">
              <a:spcBef>
                <a:spcPts val="0"/>
              </a:spcBef>
            </a:pPr>
            <a:endParaRPr lang="en-US" sz="44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4000" b="1" dirty="0">
                <a:solidFill>
                  <a:srgbClr val="000000"/>
                </a:solidFill>
                <a:latin typeface="Times New Roman"/>
                <a:ea typeface="Times New Roman"/>
              </a:rPr>
              <a:t>Tidal volume </a:t>
            </a:r>
            <a:r>
              <a:rPr lang="en-US" sz="4000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sz="4000" b="1" dirty="0">
                <a:solidFill>
                  <a:srgbClr val="000000"/>
                </a:solidFill>
                <a:latin typeface="Times New Roman"/>
                <a:ea typeface="Times New Roman"/>
              </a:rPr>
              <a:t>T.V</a:t>
            </a:r>
            <a:r>
              <a:rPr lang="en-US" sz="4000" dirty="0">
                <a:solidFill>
                  <a:srgbClr val="000000"/>
                </a:solidFill>
                <a:latin typeface="Times New Roman"/>
                <a:ea typeface="Times New Roman"/>
              </a:rPr>
              <a:t>): The volume of air inspired and expired in a single quite breathing. It is about </a:t>
            </a:r>
            <a:r>
              <a:rPr lang="en-US" sz="4000" b="1" dirty="0">
                <a:solidFill>
                  <a:srgbClr val="000000"/>
                </a:solidFill>
                <a:latin typeface="Times New Roman"/>
                <a:ea typeface="Times New Roman"/>
              </a:rPr>
              <a:t>500</a:t>
            </a:r>
            <a:r>
              <a:rPr lang="en-US" sz="4000" dirty="0">
                <a:solidFill>
                  <a:srgbClr val="000000"/>
                </a:solidFill>
                <a:latin typeface="Times New Roman"/>
                <a:ea typeface="Times New Roman"/>
              </a:rPr>
              <a:t> ml in an adult male.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endParaRPr lang="en-US" sz="4000" b="1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4000" b="1" dirty="0">
                <a:solidFill>
                  <a:srgbClr val="000000"/>
                </a:solidFill>
                <a:latin typeface="Times New Roman"/>
                <a:ea typeface="Times New Roman"/>
              </a:rPr>
              <a:t>Inspiratory reserve volume </a:t>
            </a:r>
            <a:r>
              <a:rPr lang="en-US" sz="4000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sz="4000" b="1" dirty="0">
                <a:solidFill>
                  <a:srgbClr val="000000"/>
                </a:solidFill>
                <a:latin typeface="Times New Roman"/>
                <a:ea typeface="Times New Roman"/>
              </a:rPr>
              <a:t>I.R.V</a:t>
            </a:r>
            <a:r>
              <a:rPr lang="en-US" sz="4000" dirty="0">
                <a:solidFill>
                  <a:srgbClr val="000000"/>
                </a:solidFill>
                <a:latin typeface="Times New Roman"/>
                <a:ea typeface="Times New Roman"/>
              </a:rPr>
              <a:t>): The maximum volume of air that can be inspired in excess of tidal volume. It is about </a:t>
            </a:r>
            <a:r>
              <a:rPr lang="en-US" sz="4000" b="1" dirty="0">
                <a:solidFill>
                  <a:srgbClr val="000000"/>
                </a:solidFill>
                <a:latin typeface="Times New Roman"/>
                <a:ea typeface="Times New Roman"/>
              </a:rPr>
              <a:t>3000</a:t>
            </a:r>
            <a:r>
              <a:rPr lang="en-US" sz="4000" dirty="0">
                <a:solidFill>
                  <a:srgbClr val="000000"/>
                </a:solidFill>
                <a:latin typeface="Times New Roman"/>
                <a:ea typeface="Times New Roman"/>
              </a:rPr>
              <a:t> ml in an adult male.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endParaRPr lang="en-US" sz="4000" b="1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4000" b="1" dirty="0">
                <a:solidFill>
                  <a:srgbClr val="000000"/>
                </a:solidFill>
                <a:latin typeface="Times New Roman"/>
                <a:ea typeface="Times New Roman"/>
              </a:rPr>
              <a:t>Expiratory reserve volume </a:t>
            </a:r>
            <a:r>
              <a:rPr lang="en-US" sz="4000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sz="4000" b="1" dirty="0">
                <a:solidFill>
                  <a:srgbClr val="000000"/>
                </a:solidFill>
                <a:latin typeface="Times New Roman"/>
                <a:ea typeface="Times New Roman"/>
              </a:rPr>
              <a:t>E.R.V</a:t>
            </a:r>
            <a:r>
              <a:rPr lang="en-US" sz="4000" dirty="0">
                <a:solidFill>
                  <a:srgbClr val="000000"/>
                </a:solidFill>
                <a:latin typeface="Times New Roman"/>
                <a:ea typeface="Times New Roman"/>
              </a:rPr>
              <a:t>.): The volume of air that can be expired in excess of the tidal volume. It averages </a:t>
            </a:r>
            <a:r>
              <a:rPr lang="en-US" sz="4000" b="1" dirty="0">
                <a:solidFill>
                  <a:srgbClr val="000000"/>
                </a:solidFill>
                <a:latin typeface="Times New Roman"/>
                <a:ea typeface="Times New Roman"/>
              </a:rPr>
              <a:t>1100</a:t>
            </a:r>
            <a:r>
              <a:rPr lang="en-US" sz="4000" dirty="0">
                <a:solidFill>
                  <a:srgbClr val="000000"/>
                </a:solidFill>
                <a:latin typeface="Times New Roman"/>
                <a:ea typeface="Times New Roman"/>
              </a:rPr>
              <a:t> ml in adult male.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endParaRPr lang="en-US" sz="40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000000"/>
                </a:solidFill>
                <a:latin typeface="Times New Roman"/>
                <a:ea typeface="Times New Roman"/>
              </a:rPr>
              <a:t>Lung volumes and lung capacities:</a:t>
            </a:r>
            <a:br>
              <a:rPr lang="en-US" sz="3600" dirty="0">
                <a:solidFill>
                  <a:srgbClr val="000000"/>
                </a:solidFill>
                <a:latin typeface="Arial"/>
                <a:ea typeface="Times New Roman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265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rgbClr val="2DA2BF"/>
              </a:buClr>
              <a:buNone/>
              <a:tabLst>
                <a:tab pos="457200" algn="l"/>
              </a:tabLst>
            </a:pP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</a:rPr>
              <a:t>4. </a:t>
            </a:r>
            <a:r>
              <a:rPr lang="en-US" sz="2600" b="1" dirty="0">
                <a:solidFill>
                  <a:srgbClr val="000000"/>
                </a:solidFill>
                <a:latin typeface="Times New Roman"/>
                <a:ea typeface="Times New Roman"/>
              </a:rPr>
              <a:t>Residual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600" b="1" dirty="0">
                <a:solidFill>
                  <a:srgbClr val="000000"/>
                </a:solidFill>
                <a:latin typeface="Times New Roman"/>
                <a:ea typeface="Times New Roman"/>
              </a:rPr>
              <a:t>volume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</a:rPr>
              <a:t> (</a:t>
            </a:r>
            <a:r>
              <a:rPr lang="en-US" sz="2600" b="1" dirty="0">
                <a:solidFill>
                  <a:srgbClr val="000000"/>
                </a:solidFill>
                <a:latin typeface="Times New Roman"/>
                <a:ea typeface="Times New Roman"/>
              </a:rPr>
              <a:t>R.V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</a:rPr>
              <a:t>): The volume of air that is left in side the chest following maximal expiration. It is about </a:t>
            </a:r>
            <a:r>
              <a:rPr lang="en-US" sz="2600" b="1" dirty="0">
                <a:solidFill>
                  <a:srgbClr val="000000"/>
                </a:solidFill>
                <a:latin typeface="Times New Roman"/>
                <a:ea typeface="Times New Roman"/>
              </a:rPr>
              <a:t>1200</a:t>
            </a:r>
            <a:r>
              <a:rPr lang="en-US" sz="2600" dirty="0">
                <a:solidFill>
                  <a:srgbClr val="000000"/>
                </a:solidFill>
                <a:latin typeface="Times New Roman"/>
                <a:ea typeface="Times New Roman"/>
              </a:rPr>
              <a:t> ml in adult male.</a:t>
            </a:r>
            <a:endParaRPr lang="en-US" sz="22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lvl="0">
              <a:buClr>
                <a:srgbClr val="2DA2BF"/>
              </a:buClr>
            </a:pPr>
            <a:endParaRPr lang="en-US" sz="25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55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algn="justLow"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It is the combination of two or more lung volumes.</a:t>
            </a:r>
          </a:p>
          <a:p>
            <a:pPr marL="0" algn="justLow">
              <a:spcBef>
                <a:spcPts val="0"/>
              </a:spcBef>
            </a:pPr>
            <a:endParaRPr lang="en-US" sz="2400" b="1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342900" lvl="0" indent="-342900" algn="justLow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Inspiratory capacity 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I.C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): The volume of air that can be inspired by maximal inspiration following a quite expiration. It is equal to T.V +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I.R.V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. It averages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3500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ml in an adult male.</a:t>
            </a:r>
          </a:p>
          <a:p>
            <a:pPr marL="342900" lvl="0" indent="-342900" algn="justLow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endParaRPr lang="en-US" sz="2400" b="1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342900" lvl="0" indent="-342900" algn="justLow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Expiratory capacity 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E.C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): The volume of air that can be expired by maximal expiration following a quite inspiration. It is equal to T.V. +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E.R.V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. It averages about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1600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ml in an adult male.</a:t>
            </a:r>
            <a:endParaRPr lang="en-US" sz="24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000000"/>
                </a:solidFill>
                <a:latin typeface="Times New Roman"/>
                <a:ea typeface="Times New Roman"/>
              </a:rPr>
              <a:t>Lung capacities:</a:t>
            </a:r>
            <a:br>
              <a:rPr lang="en-US" sz="4000" dirty="0">
                <a:solidFill>
                  <a:srgbClr val="000000"/>
                </a:solidFill>
                <a:latin typeface="Arial"/>
                <a:ea typeface="Times New Roman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197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Low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Functional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residual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capacity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(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F.R.C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): The volume of air remaining in the chest at the end of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quite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expiration. It is equal to E.R.V + R.V. It averages about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2300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ml in adult males.</a:t>
            </a:r>
          </a:p>
          <a:p>
            <a:pPr marL="0" lvl="0" indent="0" algn="justLow">
              <a:spcBef>
                <a:spcPts val="0"/>
              </a:spcBef>
              <a:buNone/>
              <a:tabLst>
                <a:tab pos="457200" algn="l"/>
              </a:tabLst>
            </a:pPr>
            <a:endParaRPr lang="en-US" sz="24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0" lvl="0" indent="0" algn="justLow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4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Vital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capacity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(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V.C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): The volume of air that can be expired by maximal expiration following maximal inspiration. It is equal to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I.R.V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+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T.V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+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E.R.V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. It averages about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4600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ml in an adult male.</a:t>
            </a:r>
            <a:endParaRPr lang="en-US" sz="2400" dirty="0">
              <a:solidFill>
                <a:srgbClr val="000000"/>
              </a:solidFill>
              <a:effectLst/>
              <a:latin typeface="Arial"/>
              <a:ea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11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Low">
              <a:spcBef>
                <a:spcPts val="0"/>
              </a:spcBef>
              <a:buNone/>
              <a:tabLst>
                <a:tab pos="457200" algn="l"/>
              </a:tabLst>
            </a:pPr>
            <a:endParaRPr lang="en-US" sz="2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algn="justLow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5.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Total lung capacity (T.L.C): 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The volume of air present in the chest at the end of maximal inspiration. It is equal to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T.V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+.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I.R.V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+.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E.R.V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+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R.V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. It averages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5800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ml in an adult male.</a:t>
            </a:r>
            <a:endParaRPr lang="en-US" sz="24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0" algn="justLow"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en-US" sz="24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86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9686</TotalTime>
  <Words>850</Words>
  <Application>Microsoft Office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     Pulmonary function tests</vt:lpstr>
      <vt:lpstr>PowerPoint Presentation</vt:lpstr>
      <vt:lpstr>indications for PFT </vt:lpstr>
      <vt:lpstr>Spirometry: </vt:lpstr>
      <vt:lpstr>Lung volumes and lung capacities: </vt:lpstr>
      <vt:lpstr>PowerPoint Presentation</vt:lpstr>
      <vt:lpstr>Lung capacities: </vt:lpstr>
      <vt:lpstr>PowerPoint Presentation</vt:lpstr>
      <vt:lpstr>PowerPoint Presentation</vt:lpstr>
      <vt:lpstr>PowerPoint Presentation</vt:lpstr>
      <vt:lpstr>PowerPoint Presentation</vt:lpstr>
      <vt:lpstr>Factors affecting lung volumes and capacities:  </vt:lpstr>
      <vt:lpstr>Obstructive lung diseases </vt:lpstr>
      <vt:lpstr>Restrictive lung diseases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Pulmonary function tests</dc:title>
  <dc:creator>HP</dc:creator>
  <cp:lastModifiedBy>Lezan Ahmad</cp:lastModifiedBy>
  <cp:revision>20</cp:revision>
  <dcterms:created xsi:type="dcterms:W3CDTF">2006-08-16T00:00:00Z</dcterms:created>
  <dcterms:modified xsi:type="dcterms:W3CDTF">2024-06-14T10:58:39Z</dcterms:modified>
</cp:coreProperties>
</file>