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84"/>
  </p:notesMasterIdLst>
  <p:sldIdLst>
    <p:sldId id="256" r:id="rId2"/>
    <p:sldId id="295" r:id="rId3"/>
    <p:sldId id="300" r:id="rId4"/>
    <p:sldId id="258" r:id="rId5"/>
    <p:sldId id="257" r:id="rId6"/>
    <p:sldId id="259" r:id="rId7"/>
    <p:sldId id="260" r:id="rId8"/>
    <p:sldId id="282" r:id="rId9"/>
    <p:sldId id="262" r:id="rId10"/>
    <p:sldId id="264" r:id="rId11"/>
    <p:sldId id="266" r:id="rId12"/>
    <p:sldId id="267" r:id="rId13"/>
    <p:sldId id="268" r:id="rId14"/>
    <p:sldId id="294" r:id="rId15"/>
    <p:sldId id="270" r:id="rId16"/>
    <p:sldId id="297" r:id="rId17"/>
    <p:sldId id="271" r:id="rId18"/>
    <p:sldId id="273" r:id="rId19"/>
    <p:sldId id="276" r:id="rId20"/>
    <p:sldId id="274" r:id="rId21"/>
    <p:sldId id="275" r:id="rId22"/>
    <p:sldId id="296" r:id="rId23"/>
    <p:sldId id="278" r:id="rId24"/>
    <p:sldId id="280" r:id="rId25"/>
    <p:sldId id="283" r:id="rId26"/>
    <p:sldId id="288" r:id="rId27"/>
    <p:sldId id="287" r:id="rId28"/>
    <p:sldId id="291" r:id="rId29"/>
    <p:sldId id="292" r:id="rId30"/>
    <p:sldId id="299" r:id="rId31"/>
    <p:sldId id="293" r:id="rId32"/>
    <p:sldId id="322" r:id="rId33"/>
    <p:sldId id="323" r:id="rId34"/>
    <p:sldId id="324" r:id="rId35"/>
    <p:sldId id="325" r:id="rId36"/>
    <p:sldId id="334" r:id="rId37"/>
    <p:sldId id="327" r:id="rId38"/>
    <p:sldId id="328" r:id="rId39"/>
    <p:sldId id="329" r:id="rId40"/>
    <p:sldId id="331" r:id="rId41"/>
    <p:sldId id="332" r:id="rId42"/>
    <p:sldId id="333" r:id="rId43"/>
    <p:sldId id="335" r:id="rId44"/>
    <p:sldId id="336" r:id="rId45"/>
    <p:sldId id="337" r:id="rId46"/>
    <p:sldId id="338" r:id="rId47"/>
    <p:sldId id="339" r:id="rId48"/>
    <p:sldId id="340" r:id="rId49"/>
    <p:sldId id="342" r:id="rId50"/>
    <p:sldId id="343" r:id="rId51"/>
    <p:sldId id="302" r:id="rId52"/>
    <p:sldId id="303" r:id="rId53"/>
    <p:sldId id="305" r:id="rId54"/>
    <p:sldId id="306" r:id="rId55"/>
    <p:sldId id="309" r:id="rId56"/>
    <p:sldId id="310" r:id="rId57"/>
    <p:sldId id="312" r:id="rId58"/>
    <p:sldId id="313" r:id="rId59"/>
    <p:sldId id="315" r:id="rId60"/>
    <p:sldId id="316" r:id="rId61"/>
    <p:sldId id="317" r:id="rId62"/>
    <p:sldId id="319" r:id="rId63"/>
    <p:sldId id="320" r:id="rId64"/>
    <p:sldId id="321" r:id="rId65"/>
    <p:sldId id="344" r:id="rId66"/>
    <p:sldId id="345" r:id="rId67"/>
    <p:sldId id="346" r:id="rId68"/>
    <p:sldId id="347" r:id="rId69"/>
    <p:sldId id="348" r:id="rId70"/>
    <p:sldId id="349" r:id="rId71"/>
    <p:sldId id="350" r:id="rId72"/>
    <p:sldId id="351" r:id="rId73"/>
    <p:sldId id="352" r:id="rId74"/>
    <p:sldId id="353" r:id="rId75"/>
    <p:sldId id="354" r:id="rId76"/>
    <p:sldId id="355" r:id="rId77"/>
    <p:sldId id="356" r:id="rId78"/>
    <p:sldId id="357" r:id="rId79"/>
    <p:sldId id="358" r:id="rId80"/>
    <p:sldId id="359" r:id="rId81"/>
    <p:sldId id="360" r:id="rId82"/>
    <p:sldId id="361" r:id="rId8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CCCC"/>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17"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notesMaster" Target="notesMasters/notesMaster1.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theme" Target="theme/theme1.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presProps" Target="pres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E140C27-098D-9C67-2A42-9614597A00F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84995" name="Rectangle 3">
            <a:extLst>
              <a:ext uri="{FF2B5EF4-FFF2-40B4-BE49-F238E27FC236}">
                <a16:creationId xmlns:a16="http://schemas.microsoft.com/office/drawing/2014/main" id="{A4D29C16-3F8E-0C69-2E0D-DB55FC9BC5D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a:extLst>
              <a:ext uri="{FF2B5EF4-FFF2-40B4-BE49-F238E27FC236}">
                <a16:creationId xmlns:a16="http://schemas.microsoft.com/office/drawing/2014/main" id="{C3F28B61-4276-18D4-2DDF-AA50364B457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7" name="Rectangle 5">
            <a:extLst>
              <a:ext uri="{FF2B5EF4-FFF2-40B4-BE49-F238E27FC236}">
                <a16:creationId xmlns:a16="http://schemas.microsoft.com/office/drawing/2014/main" id="{C82F9D61-DA9F-3922-5455-8C79186178E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4998" name="Rectangle 6">
            <a:extLst>
              <a:ext uri="{FF2B5EF4-FFF2-40B4-BE49-F238E27FC236}">
                <a16:creationId xmlns:a16="http://schemas.microsoft.com/office/drawing/2014/main" id="{17B8D3C8-DFE4-8B36-6302-56817C12C10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84999" name="Rectangle 7">
            <a:extLst>
              <a:ext uri="{FF2B5EF4-FFF2-40B4-BE49-F238E27FC236}">
                <a16:creationId xmlns:a16="http://schemas.microsoft.com/office/drawing/2014/main" id="{01B1029D-6596-3129-2DC1-27184F14FBA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76954EF-6B6C-45EB-8BBE-346680E04FD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A0315E-F644-C320-49B5-C285453A676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20CB061-9560-5642-EEA1-EC4809EA0E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8FC897-9F51-269B-ABE6-369693E2434C}"/>
              </a:ext>
            </a:extLst>
          </p:cNvPr>
          <p:cNvSpPr>
            <a:spLocks noGrp="1"/>
          </p:cNvSpPr>
          <p:nvPr>
            <p:ph type="sldNum" sz="quarter" idx="12"/>
          </p:nvPr>
        </p:nvSpPr>
        <p:spPr/>
        <p:txBody>
          <a:bodyPr/>
          <a:lstStyle>
            <a:lvl1pPr>
              <a:defRPr/>
            </a:lvl1pPr>
          </a:lstStyle>
          <a:p>
            <a:fld id="{F89C1B06-7EA9-45FD-A86E-FB12B089DAC7}" type="slidenum">
              <a:rPr lang="en-US" altLang="en-US"/>
              <a:pPr/>
              <a:t>‹#›</a:t>
            </a:fld>
            <a:endParaRPr lang="en-US" altLang="en-US"/>
          </a:p>
        </p:txBody>
      </p:sp>
    </p:spTree>
    <p:extLst>
      <p:ext uri="{BB962C8B-B14F-4D97-AF65-F5344CB8AC3E}">
        <p14:creationId xmlns:p14="http://schemas.microsoft.com/office/powerpoint/2010/main" val="402510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AB89D-B838-2D8B-4F33-2217FD839C7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30DEDA1-BCB0-8BA4-6CD4-581C809BF1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DCF1B9-C7D2-8E70-B93F-217DDA6A2825}"/>
              </a:ext>
            </a:extLst>
          </p:cNvPr>
          <p:cNvSpPr>
            <a:spLocks noGrp="1"/>
          </p:cNvSpPr>
          <p:nvPr>
            <p:ph type="sldNum" sz="quarter" idx="12"/>
          </p:nvPr>
        </p:nvSpPr>
        <p:spPr/>
        <p:txBody>
          <a:bodyPr/>
          <a:lstStyle>
            <a:lvl1pPr>
              <a:defRPr/>
            </a:lvl1pPr>
          </a:lstStyle>
          <a:p>
            <a:fld id="{7DEF9513-6FE3-47EE-AB66-B9491EF582DD}" type="slidenum">
              <a:rPr lang="en-US" altLang="en-US"/>
              <a:pPr/>
              <a:t>‹#›</a:t>
            </a:fld>
            <a:endParaRPr lang="en-US" altLang="en-US"/>
          </a:p>
        </p:txBody>
      </p:sp>
    </p:spTree>
    <p:extLst>
      <p:ext uri="{BB962C8B-B14F-4D97-AF65-F5344CB8AC3E}">
        <p14:creationId xmlns:p14="http://schemas.microsoft.com/office/powerpoint/2010/main" val="27241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817DC-E5F4-A36F-3A3B-7EF85D4B562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4EF79DA-BF59-1A3F-8124-D29C272709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4B8B56-A80F-7C02-77F2-23843BDFDADD}"/>
              </a:ext>
            </a:extLst>
          </p:cNvPr>
          <p:cNvSpPr>
            <a:spLocks noGrp="1"/>
          </p:cNvSpPr>
          <p:nvPr>
            <p:ph type="sldNum" sz="quarter" idx="12"/>
          </p:nvPr>
        </p:nvSpPr>
        <p:spPr/>
        <p:txBody>
          <a:bodyPr/>
          <a:lstStyle>
            <a:lvl1pPr>
              <a:defRPr/>
            </a:lvl1pPr>
          </a:lstStyle>
          <a:p>
            <a:fld id="{96DBCE03-9B0A-41B9-8963-28B60FF4843A}" type="slidenum">
              <a:rPr lang="en-US" altLang="en-US"/>
              <a:pPr/>
              <a:t>‹#›</a:t>
            </a:fld>
            <a:endParaRPr lang="en-US" altLang="en-US"/>
          </a:p>
        </p:txBody>
      </p:sp>
    </p:spTree>
    <p:extLst>
      <p:ext uri="{BB962C8B-B14F-4D97-AF65-F5344CB8AC3E}">
        <p14:creationId xmlns:p14="http://schemas.microsoft.com/office/powerpoint/2010/main" val="317024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F884C-C4A3-0822-52B9-46E1F59B3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7A0F938-75F9-D03B-6585-2A1AB09001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A9B050-58A3-3271-B47A-3F11567D4C79}"/>
              </a:ext>
            </a:extLst>
          </p:cNvPr>
          <p:cNvSpPr>
            <a:spLocks noGrp="1"/>
          </p:cNvSpPr>
          <p:nvPr>
            <p:ph type="sldNum" sz="quarter" idx="12"/>
          </p:nvPr>
        </p:nvSpPr>
        <p:spPr/>
        <p:txBody>
          <a:bodyPr/>
          <a:lstStyle>
            <a:lvl1pPr>
              <a:defRPr/>
            </a:lvl1pPr>
          </a:lstStyle>
          <a:p>
            <a:fld id="{A8B89D08-ED4C-4611-885A-F80F75A415FE}" type="slidenum">
              <a:rPr lang="en-US" altLang="en-US"/>
              <a:pPr/>
              <a:t>‹#›</a:t>
            </a:fld>
            <a:endParaRPr lang="en-US" altLang="en-US"/>
          </a:p>
        </p:txBody>
      </p:sp>
    </p:spTree>
    <p:extLst>
      <p:ext uri="{BB962C8B-B14F-4D97-AF65-F5344CB8AC3E}">
        <p14:creationId xmlns:p14="http://schemas.microsoft.com/office/powerpoint/2010/main" val="68010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3519C3-3A45-7EF6-1D26-0974F534AE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BEFDE4E-2BC3-165C-43F5-7842179329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6265DB-506C-400D-264A-4ADAB1C8C494}"/>
              </a:ext>
            </a:extLst>
          </p:cNvPr>
          <p:cNvSpPr>
            <a:spLocks noGrp="1"/>
          </p:cNvSpPr>
          <p:nvPr>
            <p:ph type="sldNum" sz="quarter" idx="12"/>
          </p:nvPr>
        </p:nvSpPr>
        <p:spPr/>
        <p:txBody>
          <a:bodyPr/>
          <a:lstStyle>
            <a:lvl1pPr>
              <a:defRPr/>
            </a:lvl1pPr>
          </a:lstStyle>
          <a:p>
            <a:fld id="{E67C0DA1-494F-47F4-9E56-CF983744D0C3}" type="slidenum">
              <a:rPr lang="en-US" altLang="en-US"/>
              <a:pPr/>
              <a:t>‹#›</a:t>
            </a:fld>
            <a:endParaRPr lang="en-US" altLang="en-US"/>
          </a:p>
        </p:txBody>
      </p:sp>
    </p:spTree>
    <p:extLst>
      <p:ext uri="{BB962C8B-B14F-4D97-AF65-F5344CB8AC3E}">
        <p14:creationId xmlns:p14="http://schemas.microsoft.com/office/powerpoint/2010/main" val="12549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79A0F1B-52A2-EF2B-29D3-C2FE58EE4FD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ECBDEC0-2B84-3AD3-CC51-F4FB9AA9C3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BBD35B-193F-1233-A0C4-DF019C844861}"/>
              </a:ext>
            </a:extLst>
          </p:cNvPr>
          <p:cNvSpPr>
            <a:spLocks noGrp="1"/>
          </p:cNvSpPr>
          <p:nvPr>
            <p:ph type="sldNum" sz="quarter" idx="12"/>
          </p:nvPr>
        </p:nvSpPr>
        <p:spPr/>
        <p:txBody>
          <a:bodyPr/>
          <a:lstStyle>
            <a:lvl1pPr>
              <a:defRPr/>
            </a:lvl1pPr>
          </a:lstStyle>
          <a:p>
            <a:fld id="{0452A602-A755-4DC3-B615-AFE935D4A504}" type="slidenum">
              <a:rPr lang="en-US" altLang="en-US"/>
              <a:pPr/>
              <a:t>‹#›</a:t>
            </a:fld>
            <a:endParaRPr lang="en-US" altLang="en-US"/>
          </a:p>
        </p:txBody>
      </p:sp>
    </p:spTree>
    <p:extLst>
      <p:ext uri="{BB962C8B-B14F-4D97-AF65-F5344CB8AC3E}">
        <p14:creationId xmlns:p14="http://schemas.microsoft.com/office/powerpoint/2010/main" val="157319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FC15915-1016-FE52-8551-41CC72CA0BC7}"/>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D72C9ED-D2F8-FB14-3881-A619FD14325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2F6517F-51BC-D9CB-DD8A-675EADAA2015}"/>
              </a:ext>
            </a:extLst>
          </p:cNvPr>
          <p:cNvSpPr>
            <a:spLocks noGrp="1"/>
          </p:cNvSpPr>
          <p:nvPr>
            <p:ph type="sldNum" sz="quarter" idx="12"/>
          </p:nvPr>
        </p:nvSpPr>
        <p:spPr/>
        <p:txBody>
          <a:bodyPr/>
          <a:lstStyle>
            <a:lvl1pPr>
              <a:defRPr/>
            </a:lvl1pPr>
          </a:lstStyle>
          <a:p>
            <a:fld id="{A21C9924-2C3F-465D-A2A2-758638BCFFBE}" type="slidenum">
              <a:rPr lang="en-US" altLang="en-US"/>
              <a:pPr/>
              <a:t>‹#›</a:t>
            </a:fld>
            <a:endParaRPr lang="en-US" altLang="en-US"/>
          </a:p>
        </p:txBody>
      </p:sp>
    </p:spTree>
    <p:extLst>
      <p:ext uri="{BB962C8B-B14F-4D97-AF65-F5344CB8AC3E}">
        <p14:creationId xmlns:p14="http://schemas.microsoft.com/office/powerpoint/2010/main" val="331452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28B3CD9-9AD8-F4E9-BBAA-98FF05B79F2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65AEF61-8304-C0BD-F99B-8EF01E400F7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11F066D-0D11-12A5-9102-8A86FBFC6036}"/>
              </a:ext>
            </a:extLst>
          </p:cNvPr>
          <p:cNvSpPr>
            <a:spLocks noGrp="1"/>
          </p:cNvSpPr>
          <p:nvPr>
            <p:ph type="sldNum" sz="quarter" idx="12"/>
          </p:nvPr>
        </p:nvSpPr>
        <p:spPr/>
        <p:txBody>
          <a:bodyPr/>
          <a:lstStyle>
            <a:lvl1pPr>
              <a:defRPr/>
            </a:lvl1pPr>
          </a:lstStyle>
          <a:p>
            <a:fld id="{22B355F4-0DAA-47BD-A381-20EED49D5AD9}" type="slidenum">
              <a:rPr lang="en-US" altLang="en-US"/>
              <a:pPr/>
              <a:t>‹#›</a:t>
            </a:fld>
            <a:endParaRPr lang="en-US" altLang="en-US"/>
          </a:p>
        </p:txBody>
      </p:sp>
    </p:spTree>
    <p:extLst>
      <p:ext uri="{BB962C8B-B14F-4D97-AF65-F5344CB8AC3E}">
        <p14:creationId xmlns:p14="http://schemas.microsoft.com/office/powerpoint/2010/main" val="278240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F296B45-8513-DF28-2D2E-467DB2B4EB7E}"/>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D20589D-DE4E-A0BA-64BD-00D49F7E923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4231470-1AC0-0316-8D69-6E84F3CB8F77}"/>
              </a:ext>
            </a:extLst>
          </p:cNvPr>
          <p:cNvSpPr>
            <a:spLocks noGrp="1"/>
          </p:cNvSpPr>
          <p:nvPr>
            <p:ph type="sldNum" sz="quarter" idx="12"/>
          </p:nvPr>
        </p:nvSpPr>
        <p:spPr/>
        <p:txBody>
          <a:bodyPr/>
          <a:lstStyle>
            <a:lvl1pPr>
              <a:defRPr/>
            </a:lvl1pPr>
          </a:lstStyle>
          <a:p>
            <a:fld id="{0CEF88D4-2283-4F83-B5F4-D0C5854E267C}" type="slidenum">
              <a:rPr lang="en-US" altLang="en-US"/>
              <a:pPr/>
              <a:t>‹#›</a:t>
            </a:fld>
            <a:endParaRPr lang="en-US" altLang="en-US"/>
          </a:p>
        </p:txBody>
      </p:sp>
    </p:spTree>
    <p:extLst>
      <p:ext uri="{BB962C8B-B14F-4D97-AF65-F5344CB8AC3E}">
        <p14:creationId xmlns:p14="http://schemas.microsoft.com/office/powerpoint/2010/main" val="23814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84F42BDE-3324-61B1-6C95-689625E9CDF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8F874B6-66E1-DC28-6887-37692E999D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86A5BF-0456-165E-0CD4-81AD6DB4F60A}"/>
              </a:ext>
            </a:extLst>
          </p:cNvPr>
          <p:cNvSpPr>
            <a:spLocks noGrp="1"/>
          </p:cNvSpPr>
          <p:nvPr>
            <p:ph type="sldNum" sz="quarter" idx="12"/>
          </p:nvPr>
        </p:nvSpPr>
        <p:spPr/>
        <p:txBody>
          <a:bodyPr/>
          <a:lstStyle>
            <a:lvl1pPr>
              <a:defRPr/>
            </a:lvl1pPr>
          </a:lstStyle>
          <a:p>
            <a:fld id="{072C26D7-2A74-4652-B8A2-DB5C03DC07EF}" type="slidenum">
              <a:rPr lang="en-US" altLang="en-US"/>
              <a:pPr/>
              <a:t>‹#›</a:t>
            </a:fld>
            <a:endParaRPr lang="en-US" altLang="en-US"/>
          </a:p>
        </p:txBody>
      </p:sp>
    </p:spTree>
    <p:extLst>
      <p:ext uri="{BB962C8B-B14F-4D97-AF65-F5344CB8AC3E}">
        <p14:creationId xmlns:p14="http://schemas.microsoft.com/office/powerpoint/2010/main" val="170807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D3F4C2D6-3036-7789-D91A-9574C3AEE13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7FB0B2B-AE79-E046-1D0B-1442E2338B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718F74-838B-B6C3-E5CC-CF88F37C1E08}"/>
              </a:ext>
            </a:extLst>
          </p:cNvPr>
          <p:cNvSpPr>
            <a:spLocks noGrp="1"/>
          </p:cNvSpPr>
          <p:nvPr>
            <p:ph type="sldNum" sz="quarter" idx="12"/>
          </p:nvPr>
        </p:nvSpPr>
        <p:spPr/>
        <p:txBody>
          <a:bodyPr/>
          <a:lstStyle>
            <a:lvl1pPr>
              <a:defRPr/>
            </a:lvl1pPr>
          </a:lstStyle>
          <a:p>
            <a:fld id="{F8BAEEF6-EE25-4810-9EF7-A191700936EE}" type="slidenum">
              <a:rPr lang="en-US" altLang="en-US"/>
              <a:pPr/>
              <a:t>‹#›</a:t>
            </a:fld>
            <a:endParaRPr lang="en-US" altLang="en-US"/>
          </a:p>
        </p:txBody>
      </p:sp>
    </p:spTree>
    <p:extLst>
      <p:ext uri="{BB962C8B-B14F-4D97-AF65-F5344CB8AC3E}">
        <p14:creationId xmlns:p14="http://schemas.microsoft.com/office/powerpoint/2010/main" val="382072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5813DC9-0AAB-665A-A63C-B8E2BB69E2D0}"/>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C694F06-FC7A-CF4E-1959-FBB6CECC30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8EC20A7-523F-1E41-A0E2-187513EEF9E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13627B2D-207A-4757-55BD-114EB3945D9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7DF50EC-EA43-A354-8DDB-0F60D0AD419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D7C909C3-EEC4-4B79-8172-527E364AA91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6.wmf"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9.wmf" /><Relationship Id="rId2" Type="http://schemas.openxmlformats.org/officeDocument/2006/relationships/image" Target="../media/image8.wmf"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0.wmf"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1.wmf"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3.wmf"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6.wmf"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17.wmf"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18.wmf"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2" Type="http://schemas.openxmlformats.org/officeDocument/2006/relationships/image" Target="../media/image21.wmf" /><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image" Target="../media/image22.wmf"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B19A5E0-3855-B573-1AD1-1575E9BB58EC}"/>
              </a:ext>
            </a:extLst>
          </p:cNvPr>
          <p:cNvSpPr>
            <a:spLocks noGrp="1" noChangeArrowheads="1"/>
          </p:cNvSpPr>
          <p:nvPr>
            <p:ph type="ctrTitle"/>
          </p:nvPr>
        </p:nvSpPr>
        <p:spPr>
          <a:xfrm>
            <a:off x="457200" y="1600200"/>
            <a:ext cx="8229600" cy="3276600"/>
          </a:xfrm>
        </p:spPr>
        <p:txBody>
          <a:bodyPr/>
          <a:lstStyle/>
          <a:p>
            <a:pPr eaLnBrk="1" hangingPunct="1"/>
            <a:r>
              <a:rPr lang="en-US" altLang="en-US" sz="5400" b="1"/>
              <a:t>Endocrine physiology</a:t>
            </a:r>
            <a:br>
              <a:rPr lang="en-US" altLang="en-US" sz="5400" b="1"/>
            </a:br>
            <a:r>
              <a:rPr lang="en-US" altLang="en-US" sz="4400" b="1"/>
              <a:t>Dr. Hiwa S. Namiq</a:t>
            </a:r>
            <a:br>
              <a:rPr lang="en-US" altLang="en-US"/>
            </a:br>
            <a:r>
              <a:rPr lang="en-US" altLang="en-US"/>
              <a:t>6-5-2024</a:t>
            </a:r>
            <a:br>
              <a:rPr lang="en-US" altLang="en-US"/>
            </a:br>
            <a:endParaRPr lang="en-US" altLang="en-US" sz="3200"/>
          </a:p>
        </p:txBody>
      </p:sp>
      <p:sp>
        <p:nvSpPr>
          <p:cNvPr id="3075" name="Rectangle 46">
            <a:extLst>
              <a:ext uri="{FF2B5EF4-FFF2-40B4-BE49-F238E27FC236}">
                <a16:creationId xmlns:a16="http://schemas.microsoft.com/office/drawing/2014/main" id="{11DB8CBB-2E8A-8117-7DEC-EFDF1CFB695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659DDC-BB0A-43B1-8B97-39073C180A90}" type="slidenum">
              <a:rPr lang="en-US" altLang="en-US"/>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8D4387D-3850-508F-2878-37B4DB1A84C2}"/>
              </a:ext>
            </a:extLst>
          </p:cNvPr>
          <p:cNvSpPr>
            <a:spLocks noGrp="1" noChangeArrowheads="1"/>
          </p:cNvSpPr>
          <p:nvPr>
            <p:ph type="title"/>
          </p:nvPr>
        </p:nvSpPr>
        <p:spPr>
          <a:xfrm>
            <a:off x="990600" y="228600"/>
            <a:ext cx="8001000" cy="1143000"/>
          </a:xfrm>
        </p:spPr>
        <p:txBody>
          <a:bodyPr/>
          <a:lstStyle/>
          <a:p>
            <a:pPr algn="ctr" eaLnBrk="1" hangingPunct="1"/>
            <a:r>
              <a:rPr lang="en-US" altLang="en-US" sz="3200" b="1">
                <a:solidFill>
                  <a:srgbClr val="0070C0"/>
                </a:solidFill>
              </a:rPr>
              <a:t>Intracellular signaling after hormone  receptor activation</a:t>
            </a:r>
          </a:p>
        </p:txBody>
      </p:sp>
      <p:sp>
        <p:nvSpPr>
          <p:cNvPr id="16387" name="Rectangle 3">
            <a:extLst>
              <a:ext uri="{FF2B5EF4-FFF2-40B4-BE49-F238E27FC236}">
                <a16:creationId xmlns:a16="http://schemas.microsoft.com/office/drawing/2014/main" id="{F96AAF60-2978-316F-EC31-F6EBB21B5268}"/>
              </a:ext>
            </a:extLst>
          </p:cNvPr>
          <p:cNvSpPr>
            <a:spLocks noGrp="1" noChangeArrowheads="1"/>
          </p:cNvSpPr>
          <p:nvPr>
            <p:ph idx="1"/>
          </p:nvPr>
        </p:nvSpPr>
        <p:spPr>
          <a:xfrm>
            <a:off x="228600" y="1524000"/>
            <a:ext cx="8686800" cy="5029200"/>
          </a:xfrm>
        </p:spPr>
        <p:txBody>
          <a:bodyPr rtlCol="0">
            <a:normAutofit/>
          </a:bodyPr>
          <a:lstStyle/>
          <a:p>
            <a:pPr marL="0" indent="0" algn="just" eaLnBrk="1" fontAlgn="auto" hangingPunct="1">
              <a:spcAft>
                <a:spcPts val="0"/>
              </a:spcAft>
              <a:buFont typeface="Arial" panose="020B0604020202020204" pitchFamily="34" charset="0"/>
              <a:buNone/>
              <a:defRPr/>
            </a:pPr>
            <a:r>
              <a:rPr lang="en-US" dirty="0"/>
              <a:t>A hormone affects its target tissues by first forming a hormone-receptor complex. This alters the function of the receptor itself, and the activated receptor initiates the hormonal effects.</a:t>
            </a:r>
          </a:p>
          <a:p>
            <a:pPr marL="0" indent="0" algn="just" eaLnBrk="1" fontAlgn="auto" hangingPunct="1">
              <a:spcAft>
                <a:spcPts val="0"/>
              </a:spcAft>
              <a:buFont typeface="Arial" panose="020B0604020202020204" pitchFamily="34" charset="0"/>
              <a:buNone/>
              <a:defRPr/>
            </a:pPr>
            <a:r>
              <a:rPr lang="en-US" dirty="0"/>
              <a:t>Types of hormone-receptor interaction:</a:t>
            </a:r>
          </a:p>
          <a:p>
            <a:pPr marL="609600" indent="-609600" algn="just" eaLnBrk="1" fontAlgn="auto" hangingPunct="1">
              <a:spcAft>
                <a:spcPts val="0"/>
              </a:spcAft>
              <a:buFont typeface="Wingdings" panose="05000000000000000000" pitchFamily="2" charset="2"/>
              <a:buAutoNum type="arabicPeriod"/>
              <a:defRPr/>
            </a:pPr>
            <a:r>
              <a:rPr lang="en-US" sz="2800" b="1" dirty="0"/>
              <a:t>Ion channel–linked receptors. </a:t>
            </a:r>
            <a:r>
              <a:rPr lang="en-US" sz="2800" dirty="0"/>
              <a:t>E.g. Combination of neurotransmitters with their receptors on the postsynaptic membrane (acetylcholine and norepinephrine) and causing opening or closing a channel for one or more ions.</a:t>
            </a:r>
          </a:p>
        </p:txBody>
      </p:sp>
      <p:sp>
        <p:nvSpPr>
          <p:cNvPr id="12292" name="Slide Number Placeholder 5">
            <a:extLst>
              <a:ext uri="{FF2B5EF4-FFF2-40B4-BE49-F238E27FC236}">
                <a16:creationId xmlns:a16="http://schemas.microsoft.com/office/drawing/2014/main" id="{A13586A0-D26C-B71C-9546-34D898173F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648CAA-373A-4716-A900-6F4CD3DBB420}" type="slidenum">
              <a:rPr lang="en-US" altLang="en-US"/>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06A606A0-21D1-8547-E954-F49A5EA96E71}"/>
              </a:ext>
            </a:extLst>
          </p:cNvPr>
          <p:cNvSpPr>
            <a:spLocks noGrp="1" noChangeArrowheads="1"/>
          </p:cNvSpPr>
          <p:nvPr>
            <p:ph idx="1"/>
          </p:nvPr>
        </p:nvSpPr>
        <p:spPr>
          <a:xfrm>
            <a:off x="228600" y="304800"/>
            <a:ext cx="8686800" cy="6400800"/>
          </a:xfrm>
        </p:spPr>
        <p:txBody>
          <a:bodyPr/>
          <a:lstStyle/>
          <a:p>
            <a:pPr marL="609600" indent="-609600" algn="just" eaLnBrk="1" hangingPunct="1">
              <a:buFont typeface="Wingdings" panose="05000000000000000000" pitchFamily="2" charset="2"/>
              <a:buNone/>
            </a:pPr>
            <a:r>
              <a:rPr lang="en-US" altLang="en-US" sz="2400"/>
              <a:t>2. </a:t>
            </a:r>
            <a:r>
              <a:rPr lang="en-US" altLang="en-US" sz="2400" b="1"/>
              <a:t>G protein–Linked receptors. </a:t>
            </a:r>
          </a:p>
          <a:p>
            <a:pPr marL="609600" indent="-609600" algn="just" eaLnBrk="1" hangingPunct="1">
              <a:buFont typeface="Wingdings" panose="05000000000000000000" pitchFamily="2" charset="2"/>
              <a:buNone/>
            </a:pPr>
            <a:r>
              <a:rPr lang="en-US" altLang="en-US" sz="2400"/>
              <a:t>      Here the receptor is bound to a group of cell membrane proteins called </a:t>
            </a:r>
            <a:r>
              <a:rPr lang="en-US" altLang="en-US" sz="2400" i="1"/>
              <a:t>G proteins. </a:t>
            </a:r>
            <a:r>
              <a:rPr lang="en-US" altLang="en-US" sz="2400"/>
              <a:t>A part of the </a:t>
            </a:r>
            <a:r>
              <a:rPr lang="en-US" altLang="en-US" sz="2400" b="1">
                <a:solidFill>
                  <a:srgbClr val="0070C0"/>
                </a:solidFill>
              </a:rPr>
              <a:t>receptor</a:t>
            </a:r>
            <a:r>
              <a:rPr lang="en-US" altLang="en-US" sz="2400">
                <a:solidFill>
                  <a:srgbClr val="0070C0"/>
                </a:solidFill>
              </a:rPr>
              <a:t> </a:t>
            </a:r>
            <a:r>
              <a:rPr lang="en-US" altLang="en-US" sz="2400"/>
              <a:t>protrude into the cell cytoplasm and </a:t>
            </a:r>
            <a:r>
              <a:rPr lang="en-US" altLang="en-US" sz="2400">
                <a:solidFill>
                  <a:srgbClr val="0070C0"/>
                </a:solidFill>
              </a:rPr>
              <a:t>has coupled </a:t>
            </a:r>
            <a:r>
              <a:rPr lang="en-US" altLang="en-US" sz="2400"/>
              <a:t>to G proteins. Depending on whether the protein is an inhibitory or stimulatory G protein, a hormone can either increase or decrease the activity of intracellular enzymes. The α subunit can bind either guanosine diphosphate (GDP) or GTP, and it contains GTPase activity. When GDP is bound to the α subunit, the G protein is inactive; when GTP is bound, the G protein is active </a:t>
            </a:r>
          </a:p>
          <a:p>
            <a:pPr marL="609600" indent="-609600" algn="just" eaLnBrk="1" hangingPunct="1">
              <a:buFont typeface="Wingdings" panose="05000000000000000000" pitchFamily="2" charset="2"/>
              <a:buNone/>
            </a:pPr>
            <a:r>
              <a:rPr lang="en-US" altLang="en-US" sz="2400"/>
              <a:t>3. </a:t>
            </a:r>
            <a:r>
              <a:rPr lang="en-US" altLang="en-US" sz="2400" b="1"/>
              <a:t>Enzyme-Linked receptors. </a:t>
            </a:r>
          </a:p>
          <a:p>
            <a:pPr marL="609600" indent="-609600" algn="just" eaLnBrk="1" hangingPunct="1">
              <a:buFont typeface="Wingdings" panose="05000000000000000000" pitchFamily="2" charset="2"/>
              <a:buNone/>
            </a:pPr>
            <a:r>
              <a:rPr lang="en-US" altLang="en-US" sz="2400"/>
              <a:t>      The receptor is bound to an enzyme in the inner side of the cell. When the hormone binds to the extracellular part of the receptor, the enzyme immediately inside the cell membrane is activated. E.g. </a:t>
            </a:r>
            <a:r>
              <a:rPr lang="en-US" altLang="en-US" sz="2400" i="1"/>
              <a:t>leptin receptor of leptin hormone that </a:t>
            </a:r>
            <a:r>
              <a:rPr lang="en-US" altLang="en-US" sz="2400"/>
              <a:t> is especially important in regulating appetite and energy balance.</a:t>
            </a:r>
          </a:p>
        </p:txBody>
      </p:sp>
      <p:sp>
        <p:nvSpPr>
          <p:cNvPr id="13315" name="Slide Number Placeholder 5">
            <a:extLst>
              <a:ext uri="{FF2B5EF4-FFF2-40B4-BE49-F238E27FC236}">
                <a16:creationId xmlns:a16="http://schemas.microsoft.com/office/drawing/2014/main" id="{6B03EF50-4A2D-A659-94CF-819FA2FEB1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FEB46B-BD8F-4BCC-8F60-1EAB2E969613}" type="slidenum">
              <a:rPr lang="en-US" altLang="en-US"/>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672B60CF-049C-8599-4FC8-6CA0027B39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398CFF-2B04-41BB-BF1A-608CF4A3733A}" type="slidenum">
              <a:rPr lang="en-US" altLang="en-US"/>
              <a:pPr/>
              <a:t>12</a:t>
            </a:fld>
            <a:endParaRPr lang="en-US" altLang="en-US"/>
          </a:p>
        </p:txBody>
      </p:sp>
      <p:pic>
        <p:nvPicPr>
          <p:cNvPr id="14339" name="Picture 4">
            <a:extLst>
              <a:ext uri="{FF2B5EF4-FFF2-40B4-BE49-F238E27FC236}">
                <a16:creationId xmlns:a16="http://schemas.microsoft.com/office/drawing/2014/main" id="{A21F75C1-5D98-EA4C-26FF-1731035F4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340" name="Text Box 9">
            <a:extLst>
              <a:ext uri="{FF2B5EF4-FFF2-40B4-BE49-F238E27FC236}">
                <a16:creationId xmlns:a16="http://schemas.microsoft.com/office/drawing/2014/main" id="{1DDDA511-3D68-34A8-93D1-A5C6F5983DD2}"/>
              </a:ext>
            </a:extLst>
          </p:cNvPr>
          <p:cNvSpPr txBox="1">
            <a:spLocks noChangeArrowheads="1"/>
          </p:cNvSpPr>
          <p:nvPr/>
        </p:nvSpPr>
        <p:spPr bwMode="auto">
          <a:xfrm>
            <a:off x="685800" y="59436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kumimoji="1" lang="en-US" altLang="en-US" sz="2400">
                <a:latin typeface="Times New Roman" panose="02020603050405020304" pitchFamily="18" charset="0"/>
              </a:rPr>
              <a:t>Mechanism of activation of a G protein–coupled receptor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94ED37B-8ABF-9DDF-AD66-908C04633994}"/>
              </a:ext>
            </a:extLst>
          </p:cNvPr>
          <p:cNvSpPr>
            <a:spLocks noGrp="1" noChangeArrowheads="1"/>
          </p:cNvSpPr>
          <p:nvPr>
            <p:ph type="title"/>
          </p:nvPr>
        </p:nvSpPr>
        <p:spPr>
          <a:xfrm>
            <a:off x="838200" y="228600"/>
            <a:ext cx="8153400" cy="762000"/>
          </a:xfrm>
        </p:spPr>
        <p:txBody>
          <a:bodyPr/>
          <a:lstStyle/>
          <a:p>
            <a:pPr algn="ctr" eaLnBrk="1" hangingPunct="1"/>
            <a:r>
              <a:rPr lang="en-US" altLang="en-US" sz="2400" b="1"/>
              <a:t>Second messenger mechanisms for mediating intracellular  hormonal functions</a:t>
            </a:r>
          </a:p>
        </p:txBody>
      </p:sp>
      <p:sp>
        <p:nvSpPr>
          <p:cNvPr id="20483" name="Rectangle 3">
            <a:extLst>
              <a:ext uri="{FF2B5EF4-FFF2-40B4-BE49-F238E27FC236}">
                <a16:creationId xmlns:a16="http://schemas.microsoft.com/office/drawing/2014/main" id="{A9CE2B3A-11B5-DDBF-CFD8-702B4E24CD94}"/>
              </a:ext>
            </a:extLst>
          </p:cNvPr>
          <p:cNvSpPr>
            <a:spLocks noGrp="1" noChangeArrowheads="1"/>
          </p:cNvSpPr>
          <p:nvPr>
            <p:ph idx="1"/>
          </p:nvPr>
        </p:nvSpPr>
        <p:spPr>
          <a:xfrm>
            <a:off x="457200" y="1143000"/>
            <a:ext cx="8382000" cy="4876800"/>
          </a:xfrm>
        </p:spPr>
        <p:txBody>
          <a:bodyPr rtlCol="0">
            <a:normAutofit/>
          </a:bodyPr>
          <a:lstStyle/>
          <a:p>
            <a:pPr marL="0" indent="0" algn="just" eaLnBrk="1" fontAlgn="auto" hangingPunct="1">
              <a:spcAft>
                <a:spcPts val="0"/>
              </a:spcAft>
              <a:buFont typeface="Arial" panose="020B0604020202020204" pitchFamily="34" charset="0"/>
              <a:buNone/>
              <a:defRPr/>
            </a:pPr>
            <a:r>
              <a:rPr lang="en-US" sz="2400" dirty="0">
                <a:latin typeface="Times New Roman" pitchFamily="18" charset="0"/>
                <a:cs typeface="Times New Roman" pitchFamily="18" charset="0"/>
              </a:rPr>
              <a:t>The only direct effect that some hormone has on the cell is to activate a single type of membrane receptor. The second messenger does the rest.  </a:t>
            </a:r>
          </a:p>
          <a:p>
            <a:pPr marL="0" indent="0" algn="just" eaLnBrk="1" fontAlgn="auto" hangingPunct="1">
              <a:spcAft>
                <a:spcPts val="0"/>
              </a:spcAft>
              <a:buFont typeface="Arial" panose="020B0604020202020204" pitchFamily="34" charset="0"/>
              <a:buNone/>
              <a:defRPr/>
            </a:pPr>
            <a:r>
              <a:rPr lang="en-US" sz="2400" dirty="0">
                <a:latin typeface="Times New Roman" pitchFamily="18" charset="0"/>
                <a:cs typeface="Times New Roman" pitchFamily="18" charset="0"/>
              </a:rPr>
              <a:t>Types of second messenger system:</a:t>
            </a:r>
          </a:p>
          <a:p>
            <a:pPr marL="457200" indent="-457200" algn="just" eaLnBrk="1" fontAlgn="auto" hangingPunct="1">
              <a:spcAft>
                <a:spcPts val="0"/>
              </a:spcAft>
              <a:buFont typeface="Wingdings" panose="05000000000000000000" pitchFamily="2" charset="2"/>
              <a:buAutoNum type="arabicPeriod"/>
              <a:defRPr/>
            </a:pPr>
            <a:r>
              <a:rPr lang="en-US" sz="2400" b="1" dirty="0">
                <a:solidFill>
                  <a:srgbClr val="0070C0"/>
                </a:solidFill>
                <a:latin typeface="Times New Roman" pitchFamily="18" charset="0"/>
                <a:cs typeface="Times New Roman" pitchFamily="18" charset="0"/>
              </a:rPr>
              <a:t>Adenylyl Cyclase–</a:t>
            </a:r>
            <a:r>
              <a:rPr lang="en-US" sz="2400" b="1" dirty="0" err="1">
                <a:solidFill>
                  <a:srgbClr val="0070C0"/>
                </a:solidFill>
                <a:latin typeface="Times New Roman" pitchFamily="18" charset="0"/>
                <a:cs typeface="Times New Roman" pitchFamily="18" charset="0"/>
              </a:rPr>
              <a:t>cAMP</a:t>
            </a:r>
            <a:r>
              <a:rPr lang="en-US" sz="2400" b="1" dirty="0">
                <a:solidFill>
                  <a:srgbClr val="0070C0"/>
                </a:solidFill>
                <a:latin typeface="Times New Roman" pitchFamily="18" charset="0"/>
                <a:cs typeface="Times New Roman" pitchFamily="18" charset="0"/>
              </a:rPr>
              <a:t> Second Messenger System</a:t>
            </a:r>
            <a:r>
              <a:rPr lang="en-US" b="1" dirty="0">
                <a:latin typeface="Times New Roman" pitchFamily="18" charset="0"/>
                <a:cs typeface="Times New Roman" pitchFamily="18" charset="0"/>
              </a:rPr>
              <a:t>. </a:t>
            </a:r>
          </a:p>
          <a:p>
            <a:pPr marL="0" indent="0" algn="just" eaLnBrk="1" fontAlgn="auto" hangingPunct="1">
              <a:spcAft>
                <a:spcPts val="0"/>
              </a:spcAft>
              <a:buFont typeface="Arial" panose="020B0604020202020204" pitchFamily="34" charset="0"/>
              <a:buNone/>
              <a:defRPr/>
            </a:pPr>
            <a:r>
              <a:rPr lang="en-US" sz="2400" dirty="0">
                <a:latin typeface="Times New Roman" pitchFamily="18" charset="0"/>
                <a:cs typeface="Times New Roman" pitchFamily="18" charset="0"/>
              </a:rPr>
              <a:t>In the previous e.g., if the G protein is stimulatory, it stimulates the adenylyl cyclase–</a:t>
            </a:r>
            <a:r>
              <a:rPr lang="en-US" sz="2400" dirty="0" err="1">
                <a:latin typeface="Times New Roman" pitchFamily="18" charset="0"/>
                <a:cs typeface="Times New Roman" pitchFamily="18" charset="0"/>
              </a:rPr>
              <a:t>cAMP</a:t>
            </a:r>
            <a:r>
              <a:rPr lang="en-US" sz="2400" dirty="0">
                <a:latin typeface="Times New Roman" pitchFamily="18" charset="0"/>
                <a:cs typeface="Times New Roman" pitchFamily="18" charset="0"/>
              </a:rPr>
              <a:t> system. Stimulation of adenylyl cyclase, a membrane- bound enzyme, by the G protein then catalyzes the conversion of a small amount of cytoplasmic ATP into </a:t>
            </a:r>
            <a:r>
              <a:rPr lang="en-US" sz="2400" dirty="0" err="1">
                <a:latin typeface="Times New Roman" pitchFamily="18" charset="0"/>
                <a:cs typeface="Times New Roman" pitchFamily="18" charset="0"/>
              </a:rPr>
              <a:t>cAMP</a:t>
            </a:r>
            <a:r>
              <a:rPr lang="en-US" sz="2400" dirty="0">
                <a:latin typeface="Times New Roman" pitchFamily="18" charset="0"/>
                <a:cs typeface="Times New Roman" pitchFamily="18" charset="0"/>
              </a:rPr>
              <a:t> inside the cell which then activates </a:t>
            </a:r>
            <a:r>
              <a:rPr lang="en-US" sz="2400" i="1" dirty="0">
                <a:latin typeface="Times New Roman" pitchFamily="18" charset="0"/>
                <a:cs typeface="Times New Roman" pitchFamily="18" charset="0"/>
              </a:rPr>
              <a:t>protein kinases </a:t>
            </a:r>
            <a:r>
              <a:rPr lang="en-US" sz="2400" dirty="0">
                <a:latin typeface="Times New Roman" pitchFamily="18" charset="0"/>
                <a:cs typeface="Times New Roman" pitchFamily="18" charset="0"/>
              </a:rPr>
              <a:t>that ultimately lead to the cell’s response to the hormone</a:t>
            </a:r>
            <a:r>
              <a:rPr lang="en-US" dirty="0">
                <a:latin typeface="Times New Roman" pitchFamily="18" charset="0"/>
                <a:cs typeface="Times New Roman" pitchFamily="18" charset="0"/>
              </a:rPr>
              <a:t>.</a:t>
            </a:r>
          </a:p>
        </p:txBody>
      </p:sp>
      <p:sp>
        <p:nvSpPr>
          <p:cNvPr id="15364" name="Slide Number Placeholder 5">
            <a:extLst>
              <a:ext uri="{FF2B5EF4-FFF2-40B4-BE49-F238E27FC236}">
                <a16:creationId xmlns:a16="http://schemas.microsoft.com/office/drawing/2014/main" id="{C1BA5B39-BAE6-75EF-D41B-BEC4E84349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055755-60F8-4D42-B165-40773EACEF96}" type="slidenum">
              <a:rPr lang="en-US" altLang="en-US"/>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E7A8B076-044D-459B-22D5-87FB7CD82D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BC3ADD-6688-41A5-802A-F4D43272A08F}" type="slidenum">
              <a:rPr lang="en-US" altLang="en-US"/>
              <a:pPr/>
              <a:t>14</a:t>
            </a:fld>
            <a:endParaRPr lang="en-US" altLang="en-US"/>
          </a:p>
        </p:txBody>
      </p:sp>
      <p:pic>
        <p:nvPicPr>
          <p:cNvPr id="16387" name="Picture 2">
            <a:extLst>
              <a:ext uri="{FF2B5EF4-FFF2-40B4-BE49-F238E27FC236}">
                <a16:creationId xmlns:a16="http://schemas.microsoft.com/office/drawing/2014/main" id="{50363AF5-1BC2-2438-9E29-5140611563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0"/>
            <a:ext cx="5842000" cy="67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F77A6626-B8D1-4349-53F5-C3824DF5CC77}"/>
              </a:ext>
            </a:extLst>
          </p:cNvPr>
          <p:cNvSpPr>
            <a:spLocks noGrp="1" noChangeArrowheads="1"/>
          </p:cNvSpPr>
          <p:nvPr>
            <p:ph idx="1"/>
          </p:nvPr>
        </p:nvSpPr>
        <p:spPr>
          <a:xfrm>
            <a:off x="152400" y="304800"/>
            <a:ext cx="8763000" cy="6248400"/>
          </a:xfrm>
        </p:spPr>
        <p:txBody>
          <a:bodyPr/>
          <a:lstStyle/>
          <a:p>
            <a:pPr algn="just" eaLnBrk="1" hangingPunct="1">
              <a:buFont typeface="Wingdings" panose="05000000000000000000" pitchFamily="2" charset="2"/>
              <a:buNone/>
            </a:pPr>
            <a:r>
              <a:rPr lang="en-US" altLang="en-US" sz="2800" b="1"/>
              <a:t>2. The cell membrane phospholipid second messenger system. </a:t>
            </a:r>
            <a:r>
              <a:rPr lang="en-US" altLang="en-US" sz="2800"/>
              <a:t>Here the</a:t>
            </a:r>
            <a:r>
              <a:rPr lang="en-US" altLang="en-US" sz="2800" b="1"/>
              <a:t> </a:t>
            </a:r>
            <a:r>
              <a:rPr lang="en-US" altLang="en-US" sz="2800"/>
              <a:t>hormone activate transmembrane receptors that activate the enzyme </a:t>
            </a:r>
            <a:r>
              <a:rPr lang="en-US" altLang="en-US" sz="2800" b="1">
                <a:solidFill>
                  <a:srgbClr val="FF9900"/>
                </a:solidFill>
              </a:rPr>
              <a:t>phospholipase C</a:t>
            </a:r>
            <a:r>
              <a:rPr lang="en-US" altLang="en-US" sz="2800"/>
              <a:t> attached to the inside projections of the receptors. This enzyme catalyzes the breakdown of phosphatidylinositol biphosphate (PIP2), into two different second messenger products: </a:t>
            </a:r>
          </a:p>
          <a:p>
            <a:pPr algn="just" eaLnBrk="1" hangingPunct="1"/>
            <a:r>
              <a:rPr lang="en-US" altLang="en-US" sz="2800"/>
              <a:t>Inositol triphosphate (IP3) which </a:t>
            </a:r>
            <a:r>
              <a:rPr lang="en-US" altLang="en-US" sz="2800" b="1">
                <a:solidFill>
                  <a:srgbClr val="FF9900"/>
                </a:solidFill>
              </a:rPr>
              <a:t>mobilizes calcium</a:t>
            </a:r>
            <a:r>
              <a:rPr lang="en-US" altLang="en-US" sz="2800"/>
              <a:t> ions from mitochondria and the endoplasmic reticulum, and the calcium ions cause smooth muscle contraction and changes in cell secretion.</a:t>
            </a:r>
          </a:p>
          <a:p>
            <a:pPr algn="just" eaLnBrk="1" hangingPunct="1"/>
            <a:r>
              <a:rPr lang="en-US" altLang="en-US" sz="2800"/>
              <a:t>Diacylglycerol (DAG) which activates the enzyme protein kinase C (</a:t>
            </a:r>
            <a:r>
              <a:rPr lang="en-US" altLang="en-US" sz="2800" b="1">
                <a:solidFill>
                  <a:srgbClr val="FF9900"/>
                </a:solidFill>
              </a:rPr>
              <a:t>PKC</a:t>
            </a:r>
            <a:r>
              <a:rPr lang="en-US" altLang="en-US" sz="2800"/>
              <a:t>), which then phosphorylates a large number of proteins, leading to the cell’s response</a:t>
            </a:r>
          </a:p>
        </p:txBody>
      </p:sp>
      <p:sp>
        <p:nvSpPr>
          <p:cNvPr id="17411" name="Slide Number Placeholder 5">
            <a:extLst>
              <a:ext uri="{FF2B5EF4-FFF2-40B4-BE49-F238E27FC236}">
                <a16:creationId xmlns:a16="http://schemas.microsoft.com/office/drawing/2014/main" id="{0F1A7CED-81FD-757F-CFAC-AB7D6B0CBA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2D9004-F05D-491F-B5EE-E2079951CAB8}" type="slidenum">
              <a:rPr lang="en-US" altLang="en-US"/>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73CB7DCB-C454-3D70-E4E7-BF820F3901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FF5E2A-E66C-4D69-84E5-6C2DA07C3869}" type="slidenum">
              <a:rPr lang="en-US" altLang="en-US"/>
              <a:pPr/>
              <a:t>16</a:t>
            </a:fld>
            <a:endParaRPr lang="en-US" altLang="en-US"/>
          </a:p>
        </p:txBody>
      </p:sp>
      <p:pic>
        <p:nvPicPr>
          <p:cNvPr id="18435" name="Picture 4">
            <a:extLst>
              <a:ext uri="{FF2B5EF4-FFF2-40B4-BE49-F238E27FC236}">
                <a16:creationId xmlns:a16="http://schemas.microsoft.com/office/drawing/2014/main" id="{10FD8646-5FD6-488F-5A1B-77101AB4E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3"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18436" name="Rectangle 5">
            <a:extLst>
              <a:ext uri="{FF2B5EF4-FFF2-40B4-BE49-F238E27FC236}">
                <a16:creationId xmlns:a16="http://schemas.microsoft.com/office/drawing/2014/main" id="{FEA1D865-816F-8FC5-09EF-8DEFD82CFB57}"/>
              </a:ext>
            </a:extLst>
          </p:cNvPr>
          <p:cNvSpPr>
            <a:spLocks noChangeArrowheads="1"/>
          </p:cNvSpPr>
          <p:nvPr/>
        </p:nvSpPr>
        <p:spPr bwMode="auto">
          <a:xfrm>
            <a:off x="4419600" y="2133600"/>
            <a:ext cx="1295400" cy="457200"/>
          </a:xfrm>
          <a:prstGeom prst="rect">
            <a:avLst/>
          </a:prstGeom>
          <a:solidFill>
            <a:srgbClr val="FFCCCC"/>
          </a:solidFill>
          <a:ln w="9525">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IQ"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07D097B1-4CC6-DDA9-8C97-669EF1C2EC98}"/>
              </a:ext>
            </a:extLst>
          </p:cNvPr>
          <p:cNvSpPr>
            <a:spLocks noGrp="1" noChangeArrowheads="1"/>
          </p:cNvSpPr>
          <p:nvPr>
            <p:ph idx="1"/>
          </p:nvPr>
        </p:nvSpPr>
        <p:spPr>
          <a:xfrm>
            <a:off x="457200" y="685800"/>
            <a:ext cx="8382000" cy="6019800"/>
          </a:xfrm>
        </p:spPr>
        <p:txBody>
          <a:bodyPr rtlCol="0">
            <a:normAutofit/>
          </a:bodyPr>
          <a:lstStyle/>
          <a:p>
            <a:pPr marL="0" indent="0" algn="just" eaLnBrk="1" fontAlgn="auto" hangingPunct="1">
              <a:spcAft>
                <a:spcPts val="0"/>
              </a:spcAft>
              <a:buFont typeface="Arial" panose="020B0604020202020204" pitchFamily="34" charset="0"/>
              <a:buNone/>
              <a:defRPr/>
            </a:pPr>
            <a:r>
              <a:rPr lang="en-US" sz="2800" b="1" dirty="0"/>
              <a:t>3. Calcium-</a:t>
            </a:r>
            <a:r>
              <a:rPr lang="en-US" sz="2800" b="1" dirty="0" err="1"/>
              <a:t>Calmodulin</a:t>
            </a:r>
            <a:r>
              <a:rPr lang="en-US" sz="2800" b="1" dirty="0"/>
              <a:t> second messenger System. </a:t>
            </a:r>
            <a:r>
              <a:rPr lang="en-US" sz="2800" dirty="0"/>
              <a:t>In this case the</a:t>
            </a:r>
            <a:r>
              <a:rPr lang="en-US" sz="2800" b="1" dirty="0"/>
              <a:t> </a:t>
            </a:r>
            <a:r>
              <a:rPr lang="en-US" sz="2800" dirty="0"/>
              <a:t>hormone interacts with membrane receptors that open calcium channels.</a:t>
            </a:r>
            <a:r>
              <a:rPr lang="en-US" sz="2800" b="1" dirty="0"/>
              <a:t> </a:t>
            </a:r>
            <a:r>
              <a:rPr lang="en-US" sz="2800" dirty="0"/>
              <a:t>On entering a cell, calcium ions bind with the protein </a:t>
            </a:r>
            <a:r>
              <a:rPr lang="en-US" sz="2800" b="1" i="1" dirty="0" err="1">
                <a:solidFill>
                  <a:srgbClr val="FF9900"/>
                </a:solidFill>
              </a:rPr>
              <a:t>calmodulin</a:t>
            </a:r>
            <a:r>
              <a:rPr lang="en-US" sz="2800" i="1" dirty="0"/>
              <a:t> </a:t>
            </a:r>
            <a:r>
              <a:rPr lang="en-US" sz="2800" dirty="0"/>
              <a:t>which cause either</a:t>
            </a:r>
            <a:r>
              <a:rPr lang="en-US" sz="2800" i="1" dirty="0"/>
              <a:t> </a:t>
            </a:r>
            <a:r>
              <a:rPr lang="en-US" sz="2800" dirty="0"/>
              <a:t>activation or inhibition of protein kinases.</a:t>
            </a:r>
          </a:p>
          <a:p>
            <a:pPr algn="just" eaLnBrk="1" fontAlgn="auto" hangingPunct="1">
              <a:spcAft>
                <a:spcPts val="0"/>
              </a:spcAft>
              <a:defRPr/>
            </a:pPr>
            <a:r>
              <a:rPr lang="en-US" sz="2800" dirty="0"/>
              <a:t>The different responses of cells to the second messenger include muscle contraction, new protein synthesis, gland secretion, transport…etc.</a:t>
            </a:r>
          </a:p>
        </p:txBody>
      </p:sp>
      <p:sp>
        <p:nvSpPr>
          <p:cNvPr id="19459" name="Slide Number Placeholder 5">
            <a:extLst>
              <a:ext uri="{FF2B5EF4-FFF2-40B4-BE49-F238E27FC236}">
                <a16:creationId xmlns:a16="http://schemas.microsoft.com/office/drawing/2014/main" id="{9316146A-67F7-2B3A-4053-27CCBEBDDB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D062A6-CB3C-46EF-9BA5-90ED1BA6ED47}" type="slidenum">
              <a:rPr lang="en-US" altLang="en-US"/>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C45161D-16FA-A36B-19DD-E4013754AF3B}"/>
              </a:ext>
            </a:extLst>
          </p:cNvPr>
          <p:cNvSpPr>
            <a:spLocks noGrp="1" noChangeArrowheads="1"/>
          </p:cNvSpPr>
          <p:nvPr>
            <p:ph type="title"/>
          </p:nvPr>
        </p:nvSpPr>
        <p:spPr>
          <a:xfrm>
            <a:off x="1143000" y="304800"/>
            <a:ext cx="7848600" cy="838200"/>
          </a:xfrm>
        </p:spPr>
        <p:txBody>
          <a:bodyPr rtlCol="0">
            <a:normAutofit fontScale="90000"/>
          </a:bodyPr>
          <a:lstStyle/>
          <a:p>
            <a:pPr eaLnBrk="1" fontAlgn="auto" hangingPunct="1">
              <a:spcAft>
                <a:spcPts val="0"/>
              </a:spcAft>
              <a:defRPr/>
            </a:pPr>
            <a:r>
              <a:rPr lang="en-US" sz="3200" b="1"/>
              <a:t>Pituitary gland and  its relation to the hypothalamus</a:t>
            </a:r>
          </a:p>
        </p:txBody>
      </p:sp>
      <p:sp>
        <p:nvSpPr>
          <p:cNvPr id="20483" name="Rectangle 3">
            <a:extLst>
              <a:ext uri="{FF2B5EF4-FFF2-40B4-BE49-F238E27FC236}">
                <a16:creationId xmlns:a16="http://schemas.microsoft.com/office/drawing/2014/main" id="{7CE5EAB5-197D-D792-31FB-D18E6D9F2A1B}"/>
              </a:ext>
            </a:extLst>
          </p:cNvPr>
          <p:cNvSpPr>
            <a:spLocks noGrp="1" noChangeArrowheads="1"/>
          </p:cNvSpPr>
          <p:nvPr>
            <p:ph idx="1"/>
          </p:nvPr>
        </p:nvSpPr>
        <p:spPr>
          <a:xfrm>
            <a:off x="152400" y="1524000"/>
            <a:ext cx="8839200" cy="4876800"/>
          </a:xfrm>
        </p:spPr>
        <p:txBody>
          <a:bodyPr/>
          <a:lstStyle/>
          <a:p>
            <a:pPr algn="just" eaLnBrk="1" hangingPunct="1"/>
            <a:r>
              <a:rPr lang="en-US" altLang="en-US" sz="2800" b="1"/>
              <a:t>Pituitary Gland: Two distinct parts–The anterior and posterior lobes. </a:t>
            </a:r>
          </a:p>
          <a:p>
            <a:pPr algn="just" eaLnBrk="1" hangingPunct="1"/>
            <a:r>
              <a:rPr lang="en-US" altLang="en-US" sz="2800"/>
              <a:t>The </a:t>
            </a:r>
            <a:r>
              <a:rPr lang="en-US" altLang="en-US" sz="2800" i="1"/>
              <a:t>pituitary gland (hypophysis) </a:t>
            </a:r>
            <a:r>
              <a:rPr lang="en-US" altLang="en-US" sz="2800"/>
              <a:t>is a small gland—about 0.5 to 1 gram in weight— that lies in the </a:t>
            </a:r>
            <a:r>
              <a:rPr lang="en-US" altLang="en-US" sz="2800" i="1"/>
              <a:t>sella turcica, </a:t>
            </a:r>
            <a:r>
              <a:rPr lang="en-US" altLang="en-US" sz="2800"/>
              <a:t>a bony cavity at the base of the brain, and is connected to the hypothalamus by the </a:t>
            </a:r>
            <a:r>
              <a:rPr lang="en-US" altLang="en-US" sz="2800" i="1"/>
              <a:t>pituitary </a:t>
            </a:r>
            <a:r>
              <a:rPr lang="en-US" altLang="en-US" sz="2800"/>
              <a:t>(or </a:t>
            </a:r>
            <a:r>
              <a:rPr lang="en-US" altLang="en-US" sz="2800" i="1"/>
              <a:t>hypophysial</a:t>
            </a:r>
            <a:r>
              <a:rPr lang="en-US" altLang="en-US" sz="2800"/>
              <a:t>) stalk. Physiologically, the pituitary gland is divided into two distinct portions: the </a:t>
            </a:r>
            <a:r>
              <a:rPr lang="en-US" altLang="en-US" sz="2800" i="1"/>
              <a:t>anterior pituitary, </a:t>
            </a:r>
            <a:r>
              <a:rPr lang="en-US" altLang="en-US" sz="2800"/>
              <a:t>also known as the </a:t>
            </a:r>
            <a:r>
              <a:rPr lang="en-US" altLang="en-US" sz="2800" i="1"/>
              <a:t>adenohypophysis, </a:t>
            </a:r>
            <a:r>
              <a:rPr lang="en-US" altLang="en-US" sz="2800"/>
              <a:t>and the </a:t>
            </a:r>
            <a:r>
              <a:rPr lang="en-US" altLang="en-US" sz="2800" i="1"/>
              <a:t>posterior pituitary, </a:t>
            </a:r>
            <a:r>
              <a:rPr lang="en-US" altLang="en-US" sz="2800"/>
              <a:t>also known as the </a:t>
            </a:r>
            <a:r>
              <a:rPr lang="en-US" altLang="en-US" sz="2800" i="1"/>
              <a:t>neurohypophysis.</a:t>
            </a:r>
          </a:p>
        </p:txBody>
      </p:sp>
      <p:sp>
        <p:nvSpPr>
          <p:cNvPr id="20484" name="Slide Number Placeholder 5">
            <a:extLst>
              <a:ext uri="{FF2B5EF4-FFF2-40B4-BE49-F238E27FC236}">
                <a16:creationId xmlns:a16="http://schemas.microsoft.com/office/drawing/2014/main" id="{F7CD7870-C985-9337-05FF-3273551AF4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110A90-0AB1-4BE3-87DE-262F09DDF04B}" type="slidenum">
              <a:rPr lang="en-US" altLang="en-US"/>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DFD4036F-0AF2-FC95-8057-D44A96E778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20D221-47DE-41CD-98D7-EF3501D1AB75}" type="slidenum">
              <a:rPr lang="en-US" altLang="en-US"/>
              <a:pPr/>
              <a:t>19</a:t>
            </a:fld>
            <a:endParaRPr lang="en-US" altLang="en-US"/>
          </a:p>
        </p:txBody>
      </p:sp>
      <p:pic>
        <p:nvPicPr>
          <p:cNvPr id="21507" name="Picture 1">
            <a:extLst>
              <a:ext uri="{FF2B5EF4-FFF2-40B4-BE49-F238E27FC236}">
                <a16:creationId xmlns:a16="http://schemas.microsoft.com/office/drawing/2014/main" id="{23C8FE26-F00F-88F3-D7F0-BE63D408ED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228600"/>
            <a:ext cx="6130925"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a:extLst>
              <a:ext uri="{FF2B5EF4-FFF2-40B4-BE49-F238E27FC236}">
                <a16:creationId xmlns:a16="http://schemas.microsoft.com/office/drawing/2014/main" id="{E6157CE6-2DCF-A6BC-0DE1-96D7BC8BE8F2}"/>
              </a:ext>
            </a:extLst>
          </p:cNvPr>
          <p:cNvSpPr>
            <a:spLocks noChangeArrowheads="1"/>
          </p:cNvSpPr>
          <p:nvPr/>
        </p:nvSpPr>
        <p:spPr bwMode="auto">
          <a:xfrm>
            <a:off x="1828800" y="5770563"/>
            <a:ext cx="6186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Hypothalamic-hypophysial portal system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8E821587-7829-9965-82D1-C6E0D3623AA6}"/>
              </a:ext>
            </a:extLst>
          </p:cNvPr>
          <p:cNvSpPr>
            <a:spLocks noGrp="1" noChangeArrowheads="1"/>
          </p:cNvSpPr>
          <p:nvPr>
            <p:ph idx="1"/>
          </p:nvPr>
        </p:nvSpPr>
        <p:spPr>
          <a:xfrm>
            <a:off x="228600" y="381000"/>
            <a:ext cx="8610600" cy="5257800"/>
          </a:xfrm>
        </p:spPr>
        <p:txBody>
          <a:bodyPr/>
          <a:lstStyle/>
          <a:p>
            <a:pPr algn="just" eaLnBrk="1" hangingPunct="1"/>
            <a:r>
              <a:rPr lang="en-US" altLang="en-US" sz="2800"/>
              <a:t>The multiple hormone systems play a key role in regulating almost all body functions, including </a:t>
            </a:r>
            <a:r>
              <a:rPr lang="en-US" altLang="en-US" sz="2800">
                <a:solidFill>
                  <a:srgbClr val="0070C0"/>
                </a:solidFill>
              </a:rPr>
              <a:t>metabolism, growth and development, water and electrolyte balance, reproduction, and behavior</a:t>
            </a:r>
            <a:r>
              <a:rPr lang="en-US" altLang="en-US" sz="2800">
                <a:solidFill>
                  <a:srgbClr val="FFFF66"/>
                </a:solidFill>
              </a:rPr>
              <a:t>.</a:t>
            </a:r>
            <a:r>
              <a:rPr lang="en-US" altLang="en-US" sz="2800"/>
              <a:t> E.g. GH, T4 and T3, insulin.</a:t>
            </a:r>
          </a:p>
          <a:p>
            <a:pPr algn="just"/>
            <a:r>
              <a:rPr lang="en-US" altLang="en-US" sz="2800"/>
              <a:t>The endocrine hormones are carried by the circulatory system to cells throughout the body where they bind with receptors and initiate cell reactions. </a:t>
            </a:r>
          </a:p>
          <a:p>
            <a:pPr algn="just"/>
            <a:r>
              <a:rPr lang="en-US" altLang="en-US" sz="2800"/>
              <a:t>Some endocrine hormones affect many different types of cells of the body (growth hormone and thyroxine hormones)</a:t>
            </a:r>
          </a:p>
          <a:p>
            <a:pPr algn="just"/>
            <a:r>
              <a:rPr lang="en-US" altLang="en-US" sz="2800"/>
              <a:t>Other hormones affect mainly specific target tissues because these tissues have abundant receptors for the hormone (adrenocorticotropic hormone specifically stimulates the adrenal cortex) </a:t>
            </a:r>
          </a:p>
        </p:txBody>
      </p:sp>
      <p:sp>
        <p:nvSpPr>
          <p:cNvPr id="4099" name="Slide Number Placeholder 5">
            <a:extLst>
              <a:ext uri="{FF2B5EF4-FFF2-40B4-BE49-F238E27FC236}">
                <a16:creationId xmlns:a16="http://schemas.microsoft.com/office/drawing/2014/main" id="{48043FA7-D946-FD20-6429-4AF4D043E4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171DFE-6CB2-4F55-8CE4-6054453A999B}" type="slidenum">
              <a:rPr lang="en-US" altLang="en-US"/>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A78CB243-F641-74FE-6F2A-6F99C7F725F3}"/>
              </a:ext>
            </a:extLst>
          </p:cNvPr>
          <p:cNvSpPr>
            <a:spLocks noGrp="1" noChangeArrowheads="1"/>
          </p:cNvSpPr>
          <p:nvPr>
            <p:ph idx="1"/>
          </p:nvPr>
        </p:nvSpPr>
        <p:spPr>
          <a:xfrm>
            <a:off x="381000" y="609600"/>
            <a:ext cx="8534400" cy="5791200"/>
          </a:xfrm>
        </p:spPr>
        <p:txBody>
          <a:bodyPr/>
          <a:lstStyle/>
          <a:p>
            <a:pPr lvl="1" algn="just" eaLnBrk="1" hangingPunct="1"/>
            <a:r>
              <a:rPr lang="en-US" altLang="en-US" sz="3600"/>
              <a:t>Six important </a:t>
            </a:r>
            <a:r>
              <a:rPr lang="en-US" altLang="en-US" sz="3600">
                <a:solidFill>
                  <a:srgbClr val="FF9900"/>
                </a:solidFill>
              </a:rPr>
              <a:t>peptide hormones</a:t>
            </a:r>
            <a:r>
              <a:rPr lang="en-US" altLang="en-US" sz="3600"/>
              <a:t> are secreted by the </a:t>
            </a:r>
            <a:r>
              <a:rPr lang="en-US" altLang="en-US" sz="3600" i="1"/>
              <a:t>anterior </a:t>
            </a:r>
            <a:r>
              <a:rPr lang="en-US" altLang="en-US" sz="3600"/>
              <a:t>pituitary, and two important </a:t>
            </a:r>
            <a:r>
              <a:rPr lang="en-US" altLang="en-US" sz="3600">
                <a:solidFill>
                  <a:srgbClr val="FF9900"/>
                </a:solidFill>
              </a:rPr>
              <a:t>peptide hormones</a:t>
            </a:r>
            <a:r>
              <a:rPr lang="en-US" altLang="en-US" sz="3600"/>
              <a:t> are secreted by the </a:t>
            </a:r>
            <a:r>
              <a:rPr lang="en-US" altLang="en-US" sz="3600" i="1"/>
              <a:t>posterior </a:t>
            </a:r>
            <a:r>
              <a:rPr lang="en-US" altLang="en-US" sz="3600"/>
              <a:t>pituitary. The hormones of the anterior pituitary play major roles in the control of metabolic functions throughout the body.</a:t>
            </a:r>
          </a:p>
        </p:txBody>
      </p:sp>
      <p:sp>
        <p:nvSpPr>
          <p:cNvPr id="22531" name="Slide Number Placeholder 5">
            <a:extLst>
              <a:ext uri="{FF2B5EF4-FFF2-40B4-BE49-F238E27FC236}">
                <a16:creationId xmlns:a16="http://schemas.microsoft.com/office/drawing/2014/main" id="{338ECBFA-7714-62FD-7E50-8507D65FC6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686DC3-CD75-4DB4-96A2-4A350093817F}" type="slidenum">
              <a:rPr lang="en-US" altLang="en-US"/>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E65F5FD8-CCFE-4FAE-A324-F82339968BAD}"/>
              </a:ext>
            </a:extLst>
          </p:cNvPr>
          <p:cNvSpPr>
            <a:spLocks noGrp="1" noChangeArrowheads="1"/>
          </p:cNvSpPr>
          <p:nvPr>
            <p:ph idx="1"/>
          </p:nvPr>
        </p:nvSpPr>
        <p:spPr>
          <a:xfrm>
            <a:off x="76200" y="304800"/>
            <a:ext cx="8991600" cy="6629400"/>
          </a:xfrm>
        </p:spPr>
        <p:txBody>
          <a:bodyPr/>
          <a:lstStyle/>
          <a:p>
            <a:pPr algn="just" eaLnBrk="1" hangingPunct="1">
              <a:lnSpc>
                <a:spcPct val="80000"/>
              </a:lnSpc>
              <a:buSzPct val="120000"/>
              <a:buFont typeface="Wingdings" panose="05000000000000000000" pitchFamily="2" charset="2"/>
              <a:buAutoNum type="arabicPeriod"/>
            </a:pPr>
            <a:r>
              <a:rPr lang="en-US" altLang="en-US" sz="2200" b="1" i="1">
                <a:solidFill>
                  <a:srgbClr val="FF9900"/>
                </a:solidFill>
              </a:rPr>
              <a:t>Growth hormone</a:t>
            </a:r>
            <a:r>
              <a:rPr lang="en-US" altLang="en-US" sz="2200" i="1"/>
              <a:t> </a:t>
            </a:r>
            <a:r>
              <a:rPr lang="en-US" altLang="en-US" sz="2200"/>
              <a:t>promotes growth of the entire body (protein formation, cell multiplication, and cell differentiation).</a:t>
            </a:r>
          </a:p>
          <a:p>
            <a:pPr algn="just" eaLnBrk="1" hangingPunct="1">
              <a:lnSpc>
                <a:spcPct val="80000"/>
              </a:lnSpc>
              <a:buSzPct val="120000"/>
              <a:buFont typeface="Wingdings" panose="05000000000000000000" pitchFamily="2" charset="2"/>
              <a:buAutoNum type="arabicPeriod"/>
            </a:pPr>
            <a:r>
              <a:rPr lang="en-US" altLang="en-US" sz="2200" b="1" i="1">
                <a:solidFill>
                  <a:srgbClr val="FF9900"/>
                </a:solidFill>
              </a:rPr>
              <a:t>Adrenocorticotropin (corticotropin)</a:t>
            </a:r>
            <a:r>
              <a:rPr lang="en-US" altLang="en-US" sz="2200" i="1"/>
              <a:t> </a:t>
            </a:r>
            <a:r>
              <a:rPr lang="en-US" altLang="en-US" sz="2200"/>
              <a:t>controls the secretion of some of the adrenocortical hormones, which affect the metabolism of glucose, proteins, and fats.</a:t>
            </a:r>
          </a:p>
          <a:p>
            <a:pPr algn="just" eaLnBrk="1" hangingPunct="1">
              <a:lnSpc>
                <a:spcPct val="80000"/>
              </a:lnSpc>
              <a:buSzPct val="120000"/>
              <a:buFont typeface="Wingdings" panose="05000000000000000000" pitchFamily="2" charset="2"/>
              <a:buAutoNum type="arabicPeriod"/>
            </a:pPr>
            <a:r>
              <a:rPr lang="en-US" altLang="en-US" sz="2200" b="1" i="1">
                <a:solidFill>
                  <a:srgbClr val="FF9900"/>
                </a:solidFill>
              </a:rPr>
              <a:t>Thyroid-stimulating hormone (thyrotropin)</a:t>
            </a:r>
            <a:r>
              <a:rPr lang="en-US" altLang="en-US" sz="2200" i="1"/>
              <a:t> </a:t>
            </a:r>
            <a:r>
              <a:rPr lang="en-US" altLang="en-US" sz="2200"/>
              <a:t>controls the rate of secretion of thyroxine and triiodothyronine by the thyroid gland, and these hormones control the rates of most intracellular chemical reactions in the body.</a:t>
            </a:r>
          </a:p>
          <a:p>
            <a:pPr algn="just" eaLnBrk="1" hangingPunct="1">
              <a:lnSpc>
                <a:spcPct val="80000"/>
              </a:lnSpc>
              <a:buSzPct val="120000"/>
              <a:buFont typeface="Wingdings" panose="05000000000000000000" pitchFamily="2" charset="2"/>
              <a:buAutoNum type="arabicPeriod"/>
            </a:pPr>
            <a:r>
              <a:rPr lang="en-US" altLang="en-US" sz="2200" b="1" i="1">
                <a:solidFill>
                  <a:srgbClr val="FF9900"/>
                </a:solidFill>
              </a:rPr>
              <a:t>Prolactin</a:t>
            </a:r>
            <a:r>
              <a:rPr lang="en-US" altLang="en-US" sz="2200" i="1"/>
              <a:t> </a:t>
            </a:r>
            <a:r>
              <a:rPr lang="en-US" altLang="en-US" sz="2200"/>
              <a:t>promotes mammary gland development and milk production.</a:t>
            </a:r>
          </a:p>
          <a:p>
            <a:pPr algn="just" eaLnBrk="1" hangingPunct="1">
              <a:lnSpc>
                <a:spcPct val="80000"/>
              </a:lnSpc>
              <a:buSzPct val="120000"/>
              <a:buFont typeface="Wingdings" panose="05000000000000000000" pitchFamily="2" charset="2"/>
              <a:buAutoNum type="arabicPeriod"/>
            </a:pPr>
            <a:r>
              <a:rPr lang="en-US" altLang="en-US" sz="2200" b="1">
                <a:solidFill>
                  <a:srgbClr val="FF9900"/>
                </a:solidFill>
              </a:rPr>
              <a:t>Two</a:t>
            </a:r>
            <a:r>
              <a:rPr lang="en-US" altLang="en-US" sz="2200"/>
              <a:t> separate gonadotropic hormones, </a:t>
            </a:r>
            <a:r>
              <a:rPr lang="en-US" altLang="en-US" sz="2200" b="1" i="1">
                <a:solidFill>
                  <a:srgbClr val="FF9900"/>
                </a:solidFill>
              </a:rPr>
              <a:t>follicle-stimulating</a:t>
            </a:r>
            <a:r>
              <a:rPr lang="en-US" altLang="en-US" sz="2200" b="1" i="1"/>
              <a:t> hormone</a:t>
            </a:r>
            <a:r>
              <a:rPr lang="en-US" altLang="en-US" sz="2200" i="1"/>
              <a:t> </a:t>
            </a:r>
            <a:r>
              <a:rPr lang="en-US" altLang="en-US" sz="2200"/>
              <a:t>and </a:t>
            </a:r>
            <a:r>
              <a:rPr lang="en-US" altLang="en-US" sz="2200" b="1" i="1">
                <a:solidFill>
                  <a:srgbClr val="FF9900"/>
                </a:solidFill>
              </a:rPr>
              <a:t>luteinizing hormone</a:t>
            </a:r>
            <a:r>
              <a:rPr lang="en-US" altLang="en-US" sz="2200" i="1"/>
              <a:t>, </a:t>
            </a:r>
            <a:r>
              <a:rPr lang="en-US" altLang="en-US" sz="2200"/>
              <a:t>control growth of the ovaries and testes, as well as their hormonal and reproductive activities.</a:t>
            </a:r>
          </a:p>
          <a:p>
            <a:pPr algn="just" eaLnBrk="1" hangingPunct="1">
              <a:lnSpc>
                <a:spcPct val="80000"/>
              </a:lnSpc>
            </a:pPr>
            <a:r>
              <a:rPr lang="en-US" altLang="en-US" sz="2200"/>
              <a:t>The two hormones secreted by the posterior pituitary play other roles.</a:t>
            </a:r>
          </a:p>
          <a:p>
            <a:pPr algn="just" eaLnBrk="1" hangingPunct="1">
              <a:lnSpc>
                <a:spcPct val="80000"/>
              </a:lnSpc>
              <a:buSzPct val="120000"/>
              <a:buFont typeface="Wingdings" panose="05000000000000000000" pitchFamily="2" charset="2"/>
              <a:buAutoNum type="arabicPeriod"/>
            </a:pPr>
            <a:r>
              <a:rPr lang="en-US" altLang="en-US" sz="2200" b="1" i="1">
                <a:solidFill>
                  <a:srgbClr val="FF9900"/>
                </a:solidFill>
              </a:rPr>
              <a:t>Antidiuretic hormone</a:t>
            </a:r>
            <a:r>
              <a:rPr lang="en-US" altLang="en-US" sz="2200" i="1"/>
              <a:t> </a:t>
            </a:r>
            <a:r>
              <a:rPr lang="en-US" altLang="en-US" sz="2200"/>
              <a:t>(also called </a:t>
            </a:r>
            <a:r>
              <a:rPr lang="en-US" altLang="en-US" sz="2200" i="1"/>
              <a:t>vasopressin</a:t>
            </a:r>
            <a:r>
              <a:rPr lang="en-US" altLang="en-US" sz="2200"/>
              <a:t>) controls the rate of water excretion into the urine, thus helping to control the concentration of water in the body fluids.</a:t>
            </a:r>
          </a:p>
          <a:p>
            <a:pPr algn="just" eaLnBrk="1" hangingPunct="1">
              <a:lnSpc>
                <a:spcPct val="80000"/>
              </a:lnSpc>
              <a:buSzPct val="120000"/>
              <a:buFont typeface="Wingdings" panose="05000000000000000000" pitchFamily="2" charset="2"/>
              <a:buAutoNum type="arabicPeriod"/>
            </a:pPr>
            <a:r>
              <a:rPr lang="en-US" altLang="en-US" sz="2200" b="1" i="1">
                <a:solidFill>
                  <a:srgbClr val="FF9900"/>
                </a:solidFill>
              </a:rPr>
              <a:t>Oxytocin</a:t>
            </a:r>
            <a:r>
              <a:rPr lang="en-US" altLang="en-US" sz="2200" i="1"/>
              <a:t> </a:t>
            </a:r>
            <a:r>
              <a:rPr lang="en-US" altLang="en-US" sz="2200"/>
              <a:t>helps express milk from the glands of the breast to the nipples during suckling and possibly helps in the delivery of the baby at the end of gestation.</a:t>
            </a:r>
          </a:p>
        </p:txBody>
      </p:sp>
      <p:sp>
        <p:nvSpPr>
          <p:cNvPr id="23555" name="Slide Number Placeholder 5">
            <a:extLst>
              <a:ext uri="{FF2B5EF4-FFF2-40B4-BE49-F238E27FC236}">
                <a16:creationId xmlns:a16="http://schemas.microsoft.com/office/drawing/2014/main" id="{7D72F481-B39B-ABB5-9401-1C5C13C7FE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1ADA11-096B-48F2-9CB5-9309EBEB15B5}" type="slidenum">
              <a:rPr lang="en-US" altLang="en-US"/>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8B4C8571-A8C8-53EA-FACA-CD2ED86DD2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0"/>
            <a:ext cx="6858000" cy="6858000"/>
          </a:xfrm>
          <a:noFill/>
        </p:spPr>
      </p:pic>
      <p:sp>
        <p:nvSpPr>
          <p:cNvPr id="24579" name="Slide Number Placeholder 5">
            <a:extLst>
              <a:ext uri="{FF2B5EF4-FFF2-40B4-BE49-F238E27FC236}">
                <a16:creationId xmlns:a16="http://schemas.microsoft.com/office/drawing/2014/main" id="{196B1DC8-8795-F1F8-21AD-3E08E5C786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7C615E-F5E8-4A83-916D-F6DB948CDE3A}" type="slidenum">
              <a:rPr lang="en-US" altLang="en-US"/>
              <a:pPr/>
              <a:t>22</a:t>
            </a:fld>
            <a:endParaRPr lang="en-US" altLang="en-US"/>
          </a:p>
        </p:txBody>
      </p:sp>
      <p:pic>
        <p:nvPicPr>
          <p:cNvPr id="24580" name="Picture 6">
            <a:extLst>
              <a:ext uri="{FF2B5EF4-FFF2-40B4-BE49-F238E27FC236}">
                <a16:creationId xmlns:a16="http://schemas.microsoft.com/office/drawing/2014/main" id="{F35B5AE7-B875-9199-8695-CC600F6AD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143000"/>
            <a:ext cx="1981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CC54DC24-DA5A-5561-4336-954D6BBC18C7}"/>
              </a:ext>
            </a:extLst>
          </p:cNvPr>
          <p:cNvSpPr>
            <a:spLocks noGrp="1" noChangeArrowheads="1"/>
          </p:cNvSpPr>
          <p:nvPr>
            <p:ph idx="1"/>
          </p:nvPr>
        </p:nvSpPr>
        <p:spPr>
          <a:xfrm>
            <a:off x="152400" y="457200"/>
            <a:ext cx="8839200" cy="6172200"/>
          </a:xfrm>
        </p:spPr>
        <p:txBody>
          <a:bodyPr rtlCol="0">
            <a:normAutofit/>
          </a:bodyPr>
          <a:lstStyle/>
          <a:p>
            <a:pPr marL="0" indent="0" algn="just" eaLnBrk="1" fontAlgn="auto" hangingPunct="1">
              <a:spcAft>
                <a:spcPts val="0"/>
              </a:spcAft>
              <a:buFont typeface="Arial" panose="020B0604020202020204" pitchFamily="34" charset="0"/>
              <a:buNone/>
              <a:defRPr/>
            </a:pPr>
            <a:r>
              <a:rPr lang="en-US" sz="2400" dirty="0"/>
              <a:t>Almost all secretion by the pituitary is controlled by either hormonal or nervous signals from the hypothalamus.</a:t>
            </a:r>
          </a:p>
          <a:p>
            <a:pPr marL="0" indent="0" algn="just" eaLnBrk="1" fontAlgn="auto" hangingPunct="1">
              <a:spcAft>
                <a:spcPts val="0"/>
              </a:spcAft>
              <a:buFont typeface="Arial" panose="020B0604020202020204" pitchFamily="34" charset="0"/>
              <a:buNone/>
              <a:defRPr/>
            </a:pPr>
            <a:r>
              <a:rPr lang="en-US" sz="2400" b="1" dirty="0">
                <a:solidFill>
                  <a:srgbClr val="0070C0"/>
                </a:solidFill>
              </a:rPr>
              <a:t>Control of anterior pituitary:</a:t>
            </a:r>
          </a:p>
          <a:p>
            <a:pPr algn="just" eaLnBrk="1" fontAlgn="auto" hangingPunct="1">
              <a:spcAft>
                <a:spcPts val="0"/>
              </a:spcAft>
              <a:defRPr/>
            </a:pPr>
            <a:r>
              <a:rPr lang="en-US" sz="2400" dirty="0"/>
              <a:t>The anterior pituitary is a highly vascular gland with extensive capillary sinuses among the glandular cells. Almost all the blood that enters these sinuses passes first through another capillary bed in the lower hypothalamus. The blood then flows through small </a:t>
            </a:r>
            <a:r>
              <a:rPr lang="en-US" sz="2400" i="1" dirty="0"/>
              <a:t>hypothalamic-</a:t>
            </a:r>
            <a:r>
              <a:rPr lang="en-US" sz="2400" i="1" dirty="0" err="1"/>
              <a:t>hypophysial</a:t>
            </a:r>
            <a:r>
              <a:rPr lang="en-US" sz="2400" i="1" dirty="0"/>
              <a:t> portal blood vessels </a:t>
            </a:r>
            <a:r>
              <a:rPr lang="en-US" sz="2400" dirty="0"/>
              <a:t>into the anterior pituitary sinuses</a:t>
            </a:r>
          </a:p>
          <a:p>
            <a:pPr marL="0" indent="0" algn="just" eaLnBrk="1" fontAlgn="auto" hangingPunct="1">
              <a:spcAft>
                <a:spcPts val="0"/>
              </a:spcAft>
              <a:buFont typeface="Arial" panose="020B0604020202020204" pitchFamily="34" charset="0"/>
              <a:buNone/>
              <a:defRPr/>
            </a:pPr>
            <a:r>
              <a:rPr lang="en-US" sz="2800" b="1" dirty="0">
                <a:solidFill>
                  <a:srgbClr val="0070C0"/>
                </a:solidFill>
              </a:rPr>
              <a:t>Control of the posterior pituitary: </a:t>
            </a:r>
          </a:p>
          <a:p>
            <a:pPr algn="just" eaLnBrk="1" fontAlgn="auto" hangingPunct="1">
              <a:spcAft>
                <a:spcPts val="0"/>
              </a:spcAft>
              <a:defRPr/>
            </a:pPr>
            <a:r>
              <a:rPr lang="en-US" sz="2800" dirty="0"/>
              <a:t>The bodies of the cells that secrete the </a:t>
            </a:r>
            <a:r>
              <a:rPr lang="en-US" sz="2800" i="1" dirty="0"/>
              <a:t>posterior </a:t>
            </a:r>
            <a:r>
              <a:rPr lang="en-US" sz="2800" dirty="0"/>
              <a:t>pituitary hormones are not located in the pituitary gland itself but are large neurons in the hypothalamus. The hormones are then transported in the </a:t>
            </a:r>
            <a:r>
              <a:rPr lang="en-US" sz="2800" dirty="0" err="1">
                <a:solidFill>
                  <a:srgbClr val="0070C0"/>
                </a:solidFill>
              </a:rPr>
              <a:t>axoplasm</a:t>
            </a:r>
            <a:r>
              <a:rPr lang="en-US" sz="2800" dirty="0"/>
              <a:t> of the neurons’ nerve fibers passing from the hypothalamus to the posterior pituitary gland</a:t>
            </a:r>
          </a:p>
          <a:p>
            <a:pPr algn="just" eaLnBrk="1" fontAlgn="auto" hangingPunct="1">
              <a:spcAft>
                <a:spcPts val="0"/>
              </a:spcAft>
              <a:defRPr/>
            </a:pPr>
            <a:endParaRPr lang="en-US" sz="2400" dirty="0"/>
          </a:p>
        </p:txBody>
      </p:sp>
      <p:sp>
        <p:nvSpPr>
          <p:cNvPr id="25603" name="Slide Number Placeholder 5">
            <a:extLst>
              <a:ext uri="{FF2B5EF4-FFF2-40B4-BE49-F238E27FC236}">
                <a16:creationId xmlns:a16="http://schemas.microsoft.com/office/drawing/2014/main" id="{96050F26-CF05-3CCA-BC4F-EFC93EA3E7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2C150F-AD2F-4E82-97AC-E5114171FF2E}" type="slidenum">
              <a:rPr lang="en-US" altLang="en-US"/>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C4C4230-4EC2-253C-6679-5F692BF600A7}"/>
              </a:ext>
            </a:extLst>
          </p:cNvPr>
          <p:cNvSpPr>
            <a:spLocks noGrp="1" noChangeArrowheads="1"/>
          </p:cNvSpPr>
          <p:nvPr>
            <p:ph type="title"/>
          </p:nvPr>
        </p:nvSpPr>
        <p:spPr>
          <a:xfrm>
            <a:off x="914400" y="228600"/>
            <a:ext cx="8077200" cy="914400"/>
          </a:xfrm>
        </p:spPr>
        <p:txBody>
          <a:bodyPr/>
          <a:lstStyle/>
          <a:p>
            <a:pPr algn="ctr" eaLnBrk="1" hangingPunct="1"/>
            <a:r>
              <a:rPr lang="en-US" altLang="en-US" sz="2800" b="1"/>
              <a:t>The major  hypothalamic releasing and inhibitory hormones are  the followi</a:t>
            </a:r>
            <a:r>
              <a:rPr lang="en-US" altLang="en-US" sz="2800"/>
              <a:t>ng</a:t>
            </a:r>
          </a:p>
        </p:txBody>
      </p:sp>
      <p:sp>
        <p:nvSpPr>
          <p:cNvPr id="26627" name="Rectangle 3">
            <a:extLst>
              <a:ext uri="{FF2B5EF4-FFF2-40B4-BE49-F238E27FC236}">
                <a16:creationId xmlns:a16="http://schemas.microsoft.com/office/drawing/2014/main" id="{F5371269-63C9-C1DA-225C-E8EFF6E4A119}"/>
              </a:ext>
            </a:extLst>
          </p:cNvPr>
          <p:cNvSpPr>
            <a:spLocks noGrp="1" noChangeArrowheads="1"/>
          </p:cNvSpPr>
          <p:nvPr>
            <p:ph idx="1"/>
          </p:nvPr>
        </p:nvSpPr>
        <p:spPr>
          <a:xfrm>
            <a:off x="228600" y="1219200"/>
            <a:ext cx="8686800" cy="5638800"/>
          </a:xfrm>
        </p:spPr>
        <p:txBody>
          <a:bodyPr/>
          <a:lstStyle/>
          <a:p>
            <a:pPr marL="0" indent="0" algn="just" eaLnBrk="1" hangingPunct="1">
              <a:buFont typeface="Arial" panose="020B0604020202020204" pitchFamily="34" charset="0"/>
              <a:buNone/>
            </a:pPr>
            <a:r>
              <a:rPr lang="en-US" altLang="en-US" sz="2600"/>
              <a:t>1.</a:t>
            </a:r>
            <a:r>
              <a:rPr lang="en-US" altLang="en-US" sz="2600" i="1"/>
              <a:t>Thyrotropin-releasing hormone </a:t>
            </a:r>
            <a:r>
              <a:rPr lang="en-US" altLang="en-US" sz="2600"/>
              <a:t>(TRH), which causes release of thyroid-stimulating hormone </a:t>
            </a:r>
          </a:p>
          <a:p>
            <a:pPr marL="0" indent="0" algn="just" eaLnBrk="1" hangingPunct="1">
              <a:buFont typeface="Arial" panose="020B0604020202020204" pitchFamily="34" charset="0"/>
              <a:buNone/>
            </a:pPr>
            <a:r>
              <a:rPr lang="en-US" altLang="en-US" sz="2600"/>
              <a:t>2. </a:t>
            </a:r>
            <a:r>
              <a:rPr lang="en-US" altLang="en-US" sz="2600" i="1"/>
              <a:t>Corticotropin-releasing hormone </a:t>
            </a:r>
            <a:r>
              <a:rPr lang="en-US" altLang="en-US" sz="2600"/>
              <a:t>(CRH), which causes release of adrenocorticotropin</a:t>
            </a:r>
          </a:p>
          <a:p>
            <a:pPr marL="0" indent="0" algn="just" eaLnBrk="1" hangingPunct="1">
              <a:buFont typeface="Arial" panose="020B0604020202020204" pitchFamily="34" charset="0"/>
              <a:buNone/>
            </a:pPr>
            <a:r>
              <a:rPr lang="en-US" altLang="en-US" sz="2600"/>
              <a:t>3. </a:t>
            </a:r>
            <a:r>
              <a:rPr lang="en-US" altLang="en-US" sz="2600" i="1"/>
              <a:t>Growth hormone–releasing hormone </a:t>
            </a:r>
            <a:r>
              <a:rPr lang="en-US" altLang="en-US" sz="2600"/>
              <a:t>(GHRH), which causes release of growth hormone, and </a:t>
            </a:r>
            <a:r>
              <a:rPr lang="en-US" altLang="en-US" sz="2600" i="1"/>
              <a:t>growth hormone inhibitory hormone </a:t>
            </a:r>
            <a:r>
              <a:rPr lang="en-US" altLang="en-US" sz="2600"/>
              <a:t>(GHIH), also called </a:t>
            </a:r>
            <a:r>
              <a:rPr lang="en-US" altLang="en-US" sz="2600" i="1"/>
              <a:t>somatostatin, </a:t>
            </a:r>
            <a:r>
              <a:rPr lang="en-US" altLang="en-US" sz="2600"/>
              <a:t>which inhibits release of growth hormone</a:t>
            </a:r>
          </a:p>
          <a:p>
            <a:pPr marL="0" indent="0" algn="just" eaLnBrk="1" hangingPunct="1">
              <a:buFont typeface="Arial" panose="020B0604020202020204" pitchFamily="34" charset="0"/>
              <a:buNone/>
            </a:pPr>
            <a:r>
              <a:rPr lang="en-US" altLang="en-US" sz="2600"/>
              <a:t>4. </a:t>
            </a:r>
            <a:r>
              <a:rPr lang="en-US" altLang="en-US" sz="2600" i="1"/>
              <a:t>Gonadotropin-releasing hormone </a:t>
            </a:r>
            <a:r>
              <a:rPr lang="en-US" altLang="en-US" sz="2600"/>
              <a:t>(GnRH), which causes release of the two gonadotropic hormones, luteinizing hormone and follicle-stimulating hormone</a:t>
            </a:r>
          </a:p>
          <a:p>
            <a:pPr marL="0" indent="0" algn="just" eaLnBrk="1" hangingPunct="1">
              <a:buFont typeface="Arial" panose="020B0604020202020204" pitchFamily="34" charset="0"/>
              <a:buNone/>
            </a:pPr>
            <a:r>
              <a:rPr lang="en-US" altLang="en-US" sz="2600"/>
              <a:t>5. </a:t>
            </a:r>
            <a:r>
              <a:rPr lang="en-US" altLang="en-US" sz="2600" i="1"/>
              <a:t>Prolactin inhibitory hormone </a:t>
            </a:r>
            <a:r>
              <a:rPr lang="en-US" altLang="en-US" sz="2600"/>
              <a:t>(PIH), which causes inhibition of prolactin secretion</a:t>
            </a:r>
          </a:p>
        </p:txBody>
      </p:sp>
      <p:sp>
        <p:nvSpPr>
          <p:cNvPr id="26628" name="Slide Number Placeholder 5">
            <a:extLst>
              <a:ext uri="{FF2B5EF4-FFF2-40B4-BE49-F238E27FC236}">
                <a16:creationId xmlns:a16="http://schemas.microsoft.com/office/drawing/2014/main" id="{4A848AA8-3241-8EA2-64C8-2BE5277CB1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DB2D82-8F2E-4567-B2E7-C2FDB21A657C}" type="slidenum">
              <a:rPr lang="en-US" altLang="en-US"/>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4C3A9D9-8D7D-22DB-CF65-79AE987FFEF4}"/>
              </a:ext>
            </a:extLst>
          </p:cNvPr>
          <p:cNvSpPr>
            <a:spLocks noGrp="1" noChangeArrowheads="1"/>
          </p:cNvSpPr>
          <p:nvPr>
            <p:ph type="title"/>
          </p:nvPr>
        </p:nvSpPr>
        <p:spPr>
          <a:xfrm>
            <a:off x="533400" y="228600"/>
            <a:ext cx="7772400" cy="762000"/>
          </a:xfrm>
        </p:spPr>
        <p:txBody>
          <a:bodyPr rtlCol="0">
            <a:normAutofit fontScale="90000"/>
          </a:bodyPr>
          <a:lstStyle/>
          <a:p>
            <a:pPr algn="ctr" eaLnBrk="1" fontAlgn="auto" hangingPunct="1">
              <a:spcAft>
                <a:spcPts val="0"/>
              </a:spcAft>
              <a:defRPr/>
            </a:pPr>
            <a:r>
              <a:rPr lang="en-US" sz="4900" b="1" dirty="0">
                <a:solidFill>
                  <a:srgbClr val="FF9900"/>
                </a:solidFill>
              </a:rPr>
              <a:t>Growth hormone</a:t>
            </a:r>
            <a:br>
              <a:rPr lang="en-US" sz="2800" b="1" dirty="0">
                <a:solidFill>
                  <a:srgbClr val="FF9900"/>
                </a:solidFill>
              </a:rPr>
            </a:br>
            <a:r>
              <a:rPr lang="en-US" sz="2800" b="1" dirty="0">
                <a:solidFill>
                  <a:srgbClr val="FF9900"/>
                </a:solidFill>
              </a:rPr>
              <a:t>Physiological functions of GH (</a:t>
            </a:r>
            <a:r>
              <a:rPr lang="en-US" sz="2800" i="1" dirty="0">
                <a:solidFill>
                  <a:srgbClr val="FF9900"/>
                </a:solidFill>
              </a:rPr>
              <a:t>somatotropin)</a:t>
            </a:r>
          </a:p>
        </p:txBody>
      </p:sp>
      <p:sp>
        <p:nvSpPr>
          <p:cNvPr id="57347" name="Rectangle 3">
            <a:extLst>
              <a:ext uri="{FF2B5EF4-FFF2-40B4-BE49-F238E27FC236}">
                <a16:creationId xmlns:a16="http://schemas.microsoft.com/office/drawing/2014/main" id="{418B6B4C-3743-8EA0-5868-949214E05AB4}"/>
              </a:ext>
            </a:extLst>
          </p:cNvPr>
          <p:cNvSpPr>
            <a:spLocks noGrp="1" noChangeArrowheads="1"/>
          </p:cNvSpPr>
          <p:nvPr>
            <p:ph idx="1"/>
          </p:nvPr>
        </p:nvSpPr>
        <p:spPr>
          <a:xfrm>
            <a:off x="228600" y="1143000"/>
            <a:ext cx="8763000" cy="5715000"/>
          </a:xfrm>
        </p:spPr>
        <p:txBody>
          <a:bodyPr rtlCol="0">
            <a:normAutofit/>
          </a:bodyPr>
          <a:lstStyle/>
          <a:p>
            <a:pPr marL="609600" indent="-609600" algn="just" eaLnBrk="1" fontAlgn="auto" hangingPunct="1">
              <a:lnSpc>
                <a:spcPct val="80000"/>
              </a:lnSpc>
              <a:spcAft>
                <a:spcPts val="0"/>
              </a:spcAft>
              <a:buFont typeface="Wingdings" panose="05000000000000000000" pitchFamily="2" charset="2"/>
              <a:buNone/>
              <a:defRPr/>
            </a:pPr>
            <a:r>
              <a:rPr lang="en-US" sz="2400" dirty="0"/>
              <a:t>Growth hormone causes growth of almost all tissues of the body that are capable of growing.</a:t>
            </a:r>
          </a:p>
          <a:p>
            <a:pPr marL="609600" indent="-609600" algn="just" eaLnBrk="1" fontAlgn="auto" hangingPunct="1">
              <a:lnSpc>
                <a:spcPct val="80000"/>
              </a:lnSpc>
              <a:spcAft>
                <a:spcPts val="0"/>
              </a:spcAft>
              <a:buSzPct val="120000"/>
              <a:buFont typeface="Wingdings" panose="05000000000000000000" pitchFamily="2" charset="2"/>
              <a:buAutoNum type="alphaUcPeriod"/>
              <a:defRPr/>
            </a:pPr>
            <a:r>
              <a:rPr lang="en-US" sz="2400" b="1" dirty="0"/>
              <a:t>Metabolic Effects. </a:t>
            </a:r>
          </a:p>
          <a:p>
            <a:pPr marL="0" indent="0" algn="just" eaLnBrk="1" fontAlgn="auto" hangingPunct="1">
              <a:lnSpc>
                <a:spcPct val="80000"/>
              </a:lnSpc>
              <a:spcAft>
                <a:spcPts val="0"/>
              </a:spcAft>
              <a:buFont typeface="Arial" panose="020B0604020202020204" pitchFamily="34" charset="0"/>
              <a:buNone/>
              <a:defRPr/>
            </a:pPr>
            <a:r>
              <a:rPr lang="en-US" sz="2400" dirty="0"/>
              <a:t>(1) increased rate of </a:t>
            </a:r>
            <a:r>
              <a:rPr lang="en-US" sz="2400" b="1" dirty="0"/>
              <a:t>protein</a:t>
            </a:r>
            <a:r>
              <a:rPr lang="en-US" sz="2400" dirty="0"/>
              <a:t> synthesis in most cells of the body. </a:t>
            </a:r>
          </a:p>
          <a:p>
            <a:pPr marL="0" indent="0" algn="just" eaLnBrk="1" fontAlgn="auto" hangingPunct="1">
              <a:lnSpc>
                <a:spcPct val="80000"/>
              </a:lnSpc>
              <a:spcAft>
                <a:spcPts val="0"/>
              </a:spcAft>
              <a:buFont typeface="Arial" panose="020B0604020202020204" pitchFamily="34" charset="0"/>
              <a:buNone/>
              <a:defRPr/>
            </a:pPr>
            <a:r>
              <a:rPr lang="en-US" sz="2400" dirty="0"/>
              <a:t>(2) increased mobilization of </a:t>
            </a:r>
            <a:r>
              <a:rPr lang="en-US" sz="2400" b="1" dirty="0"/>
              <a:t>fatty acids</a:t>
            </a:r>
            <a:r>
              <a:rPr lang="en-US" sz="2400" dirty="0"/>
              <a:t> from adipose tissue, increased free fatty acids in the blood, and increased use of fatty acids for energy.</a:t>
            </a:r>
          </a:p>
          <a:p>
            <a:pPr marL="0" indent="0" algn="just" eaLnBrk="1" fontAlgn="auto" hangingPunct="1">
              <a:lnSpc>
                <a:spcPct val="80000"/>
              </a:lnSpc>
              <a:spcAft>
                <a:spcPts val="0"/>
              </a:spcAft>
              <a:buFont typeface="Arial" panose="020B0604020202020204" pitchFamily="34" charset="0"/>
              <a:buNone/>
              <a:defRPr/>
            </a:pPr>
            <a:r>
              <a:rPr lang="en-US" sz="2400" dirty="0"/>
              <a:t>(3) decreased rate of </a:t>
            </a:r>
            <a:r>
              <a:rPr lang="en-US" sz="2400" b="1" dirty="0"/>
              <a:t>glucose</a:t>
            </a:r>
            <a:r>
              <a:rPr lang="en-US" sz="2400" dirty="0"/>
              <a:t> utilization throughout the body. </a:t>
            </a:r>
          </a:p>
          <a:p>
            <a:pPr marL="609600" indent="-609600" algn="just" eaLnBrk="1" fontAlgn="auto" hangingPunct="1">
              <a:lnSpc>
                <a:spcPct val="80000"/>
              </a:lnSpc>
              <a:spcAft>
                <a:spcPts val="0"/>
              </a:spcAft>
              <a:buSzPct val="120000"/>
              <a:buFont typeface="Wingdings" panose="05000000000000000000" pitchFamily="2" charset="2"/>
              <a:buAutoNum type="alphaUcPeriod" startAt="2"/>
              <a:defRPr/>
            </a:pPr>
            <a:r>
              <a:rPr lang="en-US" sz="2400" b="1" dirty="0"/>
              <a:t>Stimulates Cartilage and Bone Growth. </a:t>
            </a:r>
          </a:p>
          <a:p>
            <a:pPr marL="0" indent="0" algn="just" eaLnBrk="1" fontAlgn="auto" hangingPunct="1">
              <a:lnSpc>
                <a:spcPct val="80000"/>
              </a:lnSpc>
              <a:spcAft>
                <a:spcPts val="0"/>
              </a:spcAft>
              <a:buFont typeface="Arial" panose="020B0604020202020204" pitchFamily="34" charset="0"/>
              <a:buNone/>
              <a:defRPr/>
            </a:pPr>
            <a:r>
              <a:rPr lang="en-US" sz="2400" dirty="0"/>
              <a:t>(1) increases deposition of protein by the </a:t>
            </a:r>
            <a:r>
              <a:rPr lang="en-US" sz="2400" dirty="0" err="1"/>
              <a:t>chondrocytic</a:t>
            </a:r>
            <a:r>
              <a:rPr lang="en-US" sz="2400" dirty="0"/>
              <a:t> and osteogenic cells that cause bone growth. </a:t>
            </a:r>
          </a:p>
          <a:p>
            <a:pPr marL="0" indent="0" algn="just" eaLnBrk="1" fontAlgn="auto" hangingPunct="1">
              <a:lnSpc>
                <a:spcPct val="80000"/>
              </a:lnSpc>
              <a:spcAft>
                <a:spcPts val="0"/>
              </a:spcAft>
              <a:buFont typeface="Arial" panose="020B0604020202020204" pitchFamily="34" charset="0"/>
              <a:buNone/>
              <a:defRPr/>
            </a:pPr>
            <a:r>
              <a:rPr lang="en-US" sz="2400" dirty="0"/>
              <a:t>(2) increases rate of reproduction of these cells.</a:t>
            </a:r>
          </a:p>
          <a:p>
            <a:pPr marL="0" indent="0" algn="just" eaLnBrk="1" fontAlgn="auto" hangingPunct="1">
              <a:lnSpc>
                <a:spcPct val="80000"/>
              </a:lnSpc>
              <a:spcAft>
                <a:spcPts val="0"/>
              </a:spcAft>
              <a:buFont typeface="Arial" panose="020B0604020202020204" pitchFamily="34" charset="0"/>
              <a:buNone/>
              <a:defRPr/>
            </a:pPr>
            <a:r>
              <a:rPr lang="en-US" sz="2400" dirty="0"/>
              <a:t>(3) causes deposition of new bone through its effect of converting chondrocytes into osteogenic cells. (epiphysis fuses with the shaft at late adolescence).</a:t>
            </a:r>
          </a:p>
        </p:txBody>
      </p:sp>
      <p:sp>
        <p:nvSpPr>
          <p:cNvPr id="27652" name="Slide Number Placeholder 5">
            <a:extLst>
              <a:ext uri="{FF2B5EF4-FFF2-40B4-BE49-F238E27FC236}">
                <a16:creationId xmlns:a16="http://schemas.microsoft.com/office/drawing/2014/main" id="{8E6AE5BC-C4FA-04DB-5919-B83D51166A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CB9C21-3F9E-4C99-8672-79CA5DB1A0B9}" type="slidenum">
              <a:rPr lang="en-US" altLang="en-US"/>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918B25D9-6A3C-0C40-1AC1-05B273D51F9F}"/>
              </a:ext>
            </a:extLst>
          </p:cNvPr>
          <p:cNvSpPr>
            <a:spLocks noGrp="1" noChangeArrowheads="1"/>
          </p:cNvSpPr>
          <p:nvPr>
            <p:ph idx="1"/>
          </p:nvPr>
        </p:nvSpPr>
        <p:spPr>
          <a:xfrm>
            <a:off x="228600" y="304800"/>
            <a:ext cx="8686800" cy="6248400"/>
          </a:xfrm>
        </p:spPr>
        <p:txBody>
          <a:bodyPr/>
          <a:lstStyle/>
          <a:p>
            <a:pPr algn="just" eaLnBrk="1" hangingPunct="1">
              <a:buFont typeface="Wingdings" panose="05000000000000000000" pitchFamily="2" charset="2"/>
              <a:buNone/>
            </a:pPr>
            <a:r>
              <a:rPr lang="en-US" altLang="en-US" sz="2800" b="1"/>
              <a:t>Regulation of growth hormone secretion:</a:t>
            </a:r>
          </a:p>
          <a:p>
            <a:pPr algn="just" eaLnBrk="1" hangingPunct="1"/>
            <a:r>
              <a:rPr lang="en-US" altLang="en-US" sz="2800"/>
              <a:t>Growth hormone is secreted in a pulsatile pattern, increasing and decreasing. The secretion is controlled by two factors secreted in the hypothalamus and then transported to the anterior pituitary gland through the hypothalamic-hypophysial portal vessels. They are </a:t>
            </a:r>
            <a:r>
              <a:rPr lang="en-US" altLang="en-US" sz="2800" i="1"/>
              <a:t>growth hormone–releasing hormone </a:t>
            </a:r>
            <a:r>
              <a:rPr lang="en-US" altLang="en-US" sz="2800"/>
              <a:t>and </a:t>
            </a:r>
            <a:r>
              <a:rPr lang="en-US" altLang="en-US" sz="2800" i="1"/>
              <a:t>growth hormone inhibitory hormone </a:t>
            </a:r>
            <a:r>
              <a:rPr lang="en-US" altLang="en-US" sz="2800"/>
              <a:t>(also called </a:t>
            </a:r>
            <a:r>
              <a:rPr lang="en-US" altLang="en-US" sz="2800" i="1"/>
              <a:t>somatostatin</a:t>
            </a:r>
            <a:r>
              <a:rPr lang="en-US" altLang="en-US" sz="2800"/>
              <a:t>).</a:t>
            </a:r>
          </a:p>
          <a:p>
            <a:pPr algn="just" eaLnBrk="1" hangingPunct="1"/>
            <a:r>
              <a:rPr lang="en-US" altLang="en-US" sz="2800"/>
              <a:t>Growth hormone is secreted primarily during the period of growth. After adolescence, secretion decreases slowly with aging, finally falling to about 25 per cent of the adolescent level in very old age.</a:t>
            </a:r>
          </a:p>
          <a:p>
            <a:pPr algn="just" eaLnBrk="1" hangingPunct="1"/>
            <a:endParaRPr lang="en-US" altLang="en-US" sz="2800"/>
          </a:p>
          <a:p>
            <a:pPr algn="just" eaLnBrk="1" hangingPunct="1"/>
            <a:endParaRPr lang="en-US" altLang="en-US" sz="2800"/>
          </a:p>
        </p:txBody>
      </p:sp>
      <p:sp>
        <p:nvSpPr>
          <p:cNvPr id="28675" name="Slide Number Placeholder 5">
            <a:extLst>
              <a:ext uri="{FF2B5EF4-FFF2-40B4-BE49-F238E27FC236}">
                <a16:creationId xmlns:a16="http://schemas.microsoft.com/office/drawing/2014/main" id="{D5E3770E-8E7F-F011-E3BF-911E467249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93F83F-363E-45A4-8426-3D75F1A3D602}" type="slidenum">
              <a:rPr lang="en-US" altLang="en-US"/>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D14686B3-A478-19A1-D0A7-6B1BE119AF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35EC27-E133-47F2-9DC4-8C0929DA198C}" type="slidenum">
              <a:rPr lang="en-US" altLang="en-US"/>
              <a:pPr/>
              <a:t>27</a:t>
            </a:fld>
            <a:endParaRPr lang="en-US" altLang="en-US"/>
          </a:p>
        </p:txBody>
      </p:sp>
      <p:pic>
        <p:nvPicPr>
          <p:cNvPr id="29699" name="Picture 4">
            <a:extLst>
              <a:ext uri="{FF2B5EF4-FFF2-40B4-BE49-F238E27FC236}">
                <a16:creationId xmlns:a16="http://schemas.microsoft.com/office/drawing/2014/main" id="{1D64B0AB-2DEA-93FA-1C96-A19317B8A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225"/>
            <a:ext cx="86868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9736941-8C72-F1DE-A117-E25E9D8E557C}"/>
              </a:ext>
            </a:extLst>
          </p:cNvPr>
          <p:cNvSpPr>
            <a:spLocks noGrp="1" noChangeArrowheads="1"/>
          </p:cNvSpPr>
          <p:nvPr>
            <p:ph type="title"/>
          </p:nvPr>
        </p:nvSpPr>
        <p:spPr>
          <a:xfrm>
            <a:off x="533400" y="228600"/>
            <a:ext cx="8458200" cy="1066800"/>
          </a:xfrm>
        </p:spPr>
        <p:txBody>
          <a:bodyPr/>
          <a:lstStyle/>
          <a:p>
            <a:pPr algn="ctr" eaLnBrk="1" hangingPunct="1"/>
            <a:r>
              <a:rPr lang="en-US" altLang="en-US" sz="3200" b="1"/>
              <a:t>Posterior pituitary gland  and its relation to the</a:t>
            </a:r>
            <a:br>
              <a:rPr lang="en-US" altLang="en-US" sz="3200" b="1"/>
            </a:br>
            <a:r>
              <a:rPr lang="en-US" altLang="en-US" sz="3200" b="1"/>
              <a:t>hypothalamus</a:t>
            </a:r>
          </a:p>
        </p:txBody>
      </p:sp>
      <p:sp>
        <p:nvSpPr>
          <p:cNvPr id="30723" name="Rectangle 3">
            <a:extLst>
              <a:ext uri="{FF2B5EF4-FFF2-40B4-BE49-F238E27FC236}">
                <a16:creationId xmlns:a16="http://schemas.microsoft.com/office/drawing/2014/main" id="{FEC61329-9268-AC8F-1230-88FDD23315AB}"/>
              </a:ext>
            </a:extLst>
          </p:cNvPr>
          <p:cNvSpPr>
            <a:spLocks noGrp="1" noChangeArrowheads="1"/>
          </p:cNvSpPr>
          <p:nvPr>
            <p:ph idx="1"/>
          </p:nvPr>
        </p:nvSpPr>
        <p:spPr>
          <a:xfrm>
            <a:off x="228600" y="1524000"/>
            <a:ext cx="8763000" cy="5334000"/>
          </a:xfrm>
        </p:spPr>
        <p:txBody>
          <a:bodyPr/>
          <a:lstStyle/>
          <a:p>
            <a:pPr marL="609600" indent="-609600" algn="just" eaLnBrk="1" hangingPunct="1"/>
            <a:r>
              <a:rPr lang="en-US" altLang="en-US"/>
              <a:t>The neurons from the hypothalamus secrete two hormones into the posterior pituitary gland through the pituitary stalk.</a:t>
            </a:r>
          </a:p>
          <a:p>
            <a:pPr marL="609600" indent="-609600" eaLnBrk="1" hangingPunct="1">
              <a:buFont typeface="Wingdings" panose="05000000000000000000" pitchFamily="2" charset="2"/>
              <a:buAutoNum type="arabicPeriod"/>
            </a:pPr>
            <a:r>
              <a:rPr lang="en-US" altLang="en-US" b="1">
                <a:solidFill>
                  <a:srgbClr val="0070C0"/>
                </a:solidFill>
              </a:rPr>
              <a:t>Antidiuretic hormone (ADH) (vasopressin)</a:t>
            </a:r>
            <a:r>
              <a:rPr lang="en-US" altLang="en-US">
                <a:solidFill>
                  <a:srgbClr val="0070C0"/>
                </a:solidFill>
              </a:rPr>
              <a:t>.</a:t>
            </a:r>
          </a:p>
          <a:p>
            <a:pPr marL="609600" indent="-609600" eaLnBrk="1" hangingPunct="1">
              <a:buFont typeface="Wingdings" panose="05000000000000000000" pitchFamily="2" charset="2"/>
              <a:buAutoNum type="arabicPeriod"/>
            </a:pPr>
            <a:r>
              <a:rPr lang="en-US" altLang="en-US" b="1">
                <a:solidFill>
                  <a:srgbClr val="0070C0"/>
                </a:solidFill>
              </a:rPr>
              <a:t>Oxytocin</a:t>
            </a:r>
            <a:r>
              <a:rPr lang="en-US" altLang="en-US" i="1">
                <a:solidFill>
                  <a:srgbClr val="0070C0"/>
                </a:solidFill>
              </a:rPr>
              <a:t>.</a:t>
            </a:r>
          </a:p>
          <a:p>
            <a:pPr marL="609600" indent="-609600" algn="just" eaLnBrk="1" hangingPunct="1"/>
            <a:r>
              <a:rPr lang="en-US" altLang="en-US"/>
              <a:t>Both oxytocin and ADH (vasopressin) are polypeptides, each containing nine amino acids.</a:t>
            </a:r>
          </a:p>
        </p:txBody>
      </p:sp>
      <p:sp>
        <p:nvSpPr>
          <p:cNvPr id="30724" name="Slide Number Placeholder 5">
            <a:extLst>
              <a:ext uri="{FF2B5EF4-FFF2-40B4-BE49-F238E27FC236}">
                <a16:creationId xmlns:a16="http://schemas.microsoft.com/office/drawing/2014/main" id="{8DC145AA-7FAB-1984-C62B-9188935757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60EE3D-2A05-49A4-B0BD-5E5596893331}" type="slidenum">
              <a:rPr lang="en-US" altLang="en-US"/>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ACE88EB-905D-47C0-EFD2-F1E0B6150B48}"/>
              </a:ext>
            </a:extLst>
          </p:cNvPr>
          <p:cNvSpPr>
            <a:spLocks noGrp="1" noChangeArrowheads="1"/>
          </p:cNvSpPr>
          <p:nvPr>
            <p:ph type="title"/>
          </p:nvPr>
        </p:nvSpPr>
        <p:spPr>
          <a:xfrm>
            <a:off x="1371600" y="228600"/>
            <a:ext cx="7086600" cy="990600"/>
          </a:xfrm>
        </p:spPr>
        <p:txBody>
          <a:bodyPr/>
          <a:lstStyle/>
          <a:p>
            <a:pPr eaLnBrk="1" hangingPunct="1"/>
            <a:r>
              <a:rPr lang="en-US" altLang="en-US" sz="3600" b="1"/>
              <a:t>Physiological functions of ADH</a:t>
            </a:r>
          </a:p>
        </p:txBody>
      </p:sp>
      <p:sp>
        <p:nvSpPr>
          <p:cNvPr id="31747" name="Rectangle 3">
            <a:extLst>
              <a:ext uri="{FF2B5EF4-FFF2-40B4-BE49-F238E27FC236}">
                <a16:creationId xmlns:a16="http://schemas.microsoft.com/office/drawing/2014/main" id="{BC73E3A3-1837-7A84-61C5-197D4891B7D1}"/>
              </a:ext>
            </a:extLst>
          </p:cNvPr>
          <p:cNvSpPr>
            <a:spLocks noGrp="1" noChangeArrowheads="1"/>
          </p:cNvSpPr>
          <p:nvPr>
            <p:ph idx="1"/>
          </p:nvPr>
        </p:nvSpPr>
        <p:spPr>
          <a:xfrm>
            <a:off x="304800" y="1143000"/>
            <a:ext cx="8534400" cy="5715000"/>
          </a:xfrm>
        </p:spPr>
        <p:txBody>
          <a:bodyPr/>
          <a:lstStyle/>
          <a:p>
            <a:pPr algn="just" eaLnBrk="1" hangingPunct="1"/>
            <a:r>
              <a:rPr lang="en-US" altLang="en-US" sz="2400"/>
              <a:t>At extremely </a:t>
            </a:r>
            <a:r>
              <a:rPr lang="en-US" altLang="en-US" sz="2400" b="1">
                <a:solidFill>
                  <a:srgbClr val="0070C0"/>
                </a:solidFill>
              </a:rPr>
              <a:t>Low</a:t>
            </a:r>
            <a:r>
              <a:rPr lang="en-US" altLang="en-US" sz="2400">
                <a:solidFill>
                  <a:srgbClr val="0070C0"/>
                </a:solidFill>
              </a:rPr>
              <a:t> </a:t>
            </a:r>
            <a:r>
              <a:rPr lang="en-US" altLang="en-US" sz="2400"/>
              <a:t>quantities, ADH causes decreased excretion of water by the kidneys </a:t>
            </a:r>
            <a:r>
              <a:rPr lang="en-US" altLang="en-US" sz="2400" b="1">
                <a:solidFill>
                  <a:srgbClr val="0070C0"/>
                </a:solidFill>
              </a:rPr>
              <a:t>(Antidiuretic</a:t>
            </a:r>
            <a:r>
              <a:rPr lang="en-US" altLang="en-US" sz="2400"/>
              <a:t>). In the absence of ADH, the collecting tubules and ducts become almost impermeable to water, which prevents significant reabsorption of water and therefore allows extreme loss of water into the urine, also causing extreme dilution of the urine.</a:t>
            </a:r>
          </a:p>
          <a:p>
            <a:pPr algn="just" eaLnBrk="1" hangingPunct="1"/>
            <a:r>
              <a:rPr lang="en-US" altLang="en-US" sz="2400" b="1"/>
              <a:t>At</a:t>
            </a:r>
            <a:r>
              <a:rPr lang="en-US" altLang="en-US" sz="2400" b="1">
                <a:solidFill>
                  <a:srgbClr val="0070C0"/>
                </a:solidFill>
              </a:rPr>
              <a:t> Higher </a:t>
            </a:r>
            <a:r>
              <a:rPr lang="en-US" altLang="en-US" sz="2400"/>
              <a:t>concentrations, ADH is a potent arteriolar vaso-constrictor throughout the body and therefore increasing the arterial pressure (</a:t>
            </a:r>
            <a:r>
              <a:rPr lang="en-US" altLang="en-US" sz="2400" b="1">
                <a:solidFill>
                  <a:srgbClr val="0070C0"/>
                </a:solidFill>
              </a:rPr>
              <a:t>vasopressin</a:t>
            </a:r>
            <a:r>
              <a:rPr lang="en-US" altLang="en-US" sz="2400"/>
              <a:t>). </a:t>
            </a:r>
          </a:p>
          <a:p>
            <a:pPr algn="just" eaLnBrk="1" hangingPunct="1"/>
            <a:r>
              <a:rPr lang="en-US" altLang="en-US" sz="2400"/>
              <a:t>The concentration of ADH in the body fluids is </a:t>
            </a:r>
            <a:r>
              <a:rPr lang="en-US" altLang="en-US" sz="2400" b="1"/>
              <a:t>controlled by</a:t>
            </a:r>
            <a:r>
              <a:rPr lang="en-US" altLang="en-US" sz="2400"/>
              <a:t> the osmotic concentration of the extracellular fluid. When the extracellular fluid becomes too concentrated, it initiates signals in the hypothalamus to cause additional ADH secretion and vice versa.</a:t>
            </a:r>
          </a:p>
          <a:p>
            <a:pPr algn="just" eaLnBrk="1" hangingPunct="1"/>
            <a:endParaRPr lang="en-US" altLang="en-US" sz="2400"/>
          </a:p>
        </p:txBody>
      </p:sp>
      <p:sp>
        <p:nvSpPr>
          <p:cNvPr id="31748" name="Slide Number Placeholder 5">
            <a:extLst>
              <a:ext uri="{FF2B5EF4-FFF2-40B4-BE49-F238E27FC236}">
                <a16:creationId xmlns:a16="http://schemas.microsoft.com/office/drawing/2014/main" id="{84E527D5-9CA2-1967-4A8C-61262DFE09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E6E909-CAB4-42F0-B5DE-BB210012F57A}" type="slidenum">
              <a:rPr lang="en-US" altLang="en-US"/>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61DF691-72EE-0340-9C6C-32447172C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62484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pic>
        <p:nvPicPr>
          <p:cNvPr id="5123" name="Picture 3">
            <a:extLst>
              <a:ext uri="{FF2B5EF4-FFF2-40B4-BE49-F238E27FC236}">
                <a16:creationId xmlns:a16="http://schemas.microsoft.com/office/drawing/2014/main" id="{EE2E1642-F64B-6428-CE00-D42107110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048"/>
          <a:stretch>
            <a:fillRect/>
          </a:stretch>
        </p:blipFill>
        <p:spPr bwMode="auto">
          <a:xfrm>
            <a:off x="0" y="3810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5124" name="TextBox 1">
            <a:extLst>
              <a:ext uri="{FF2B5EF4-FFF2-40B4-BE49-F238E27FC236}">
                <a16:creationId xmlns:a16="http://schemas.microsoft.com/office/drawing/2014/main" id="{5A2397EE-09CC-3482-FC87-1B8F76E92556}"/>
              </a:ext>
            </a:extLst>
          </p:cNvPr>
          <p:cNvSpPr txBox="1">
            <a:spLocks noChangeArrowheads="1"/>
          </p:cNvSpPr>
          <p:nvPr/>
        </p:nvSpPr>
        <p:spPr bwMode="auto">
          <a:xfrm>
            <a:off x="2133600" y="19050"/>
            <a:ext cx="5984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t>Comparison of nervous and endocrine systems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FF63170D-C75D-8B1C-17E8-C6FA7D31BA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CE6F65-754A-4CE9-AB39-19564420B771}" type="slidenum">
              <a:rPr lang="en-US" altLang="en-US"/>
              <a:pPr/>
              <a:t>30</a:t>
            </a:fld>
            <a:endParaRPr lang="en-US" altLang="en-US"/>
          </a:p>
        </p:txBody>
      </p:sp>
      <p:pic>
        <p:nvPicPr>
          <p:cNvPr id="32771" name="Picture 4">
            <a:extLst>
              <a:ext uri="{FF2B5EF4-FFF2-40B4-BE49-F238E27FC236}">
                <a16:creationId xmlns:a16="http://schemas.microsoft.com/office/drawing/2014/main" id="{E1D34A02-0DFA-EF39-D450-37B569513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347"/>
          <a:stretch>
            <a:fillRect/>
          </a:stretch>
        </p:blipFill>
        <p:spPr bwMode="auto">
          <a:xfrm>
            <a:off x="2238375" y="0"/>
            <a:ext cx="4665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FEC55F4-21A0-3305-7E66-71C0FCF1DE14}"/>
              </a:ext>
            </a:extLst>
          </p:cNvPr>
          <p:cNvSpPr>
            <a:spLocks noGrp="1" noChangeArrowheads="1"/>
          </p:cNvSpPr>
          <p:nvPr>
            <p:ph type="title"/>
          </p:nvPr>
        </p:nvSpPr>
        <p:spPr>
          <a:xfrm>
            <a:off x="811213" y="277813"/>
            <a:ext cx="5929312" cy="661987"/>
          </a:xfrm>
        </p:spPr>
        <p:txBody>
          <a:bodyPr/>
          <a:lstStyle/>
          <a:p>
            <a:pPr algn="ctr" eaLnBrk="1" hangingPunct="1"/>
            <a:r>
              <a:rPr lang="en-US" altLang="en-US" sz="3600" b="1"/>
              <a:t>Functions of Oxytocin</a:t>
            </a:r>
          </a:p>
        </p:txBody>
      </p:sp>
      <p:sp>
        <p:nvSpPr>
          <p:cNvPr id="33795" name="Rectangle 3">
            <a:extLst>
              <a:ext uri="{FF2B5EF4-FFF2-40B4-BE49-F238E27FC236}">
                <a16:creationId xmlns:a16="http://schemas.microsoft.com/office/drawing/2014/main" id="{203ACB51-E8E1-40AA-0472-B462E541D4DF}"/>
              </a:ext>
            </a:extLst>
          </p:cNvPr>
          <p:cNvSpPr>
            <a:spLocks noGrp="1" noChangeArrowheads="1"/>
          </p:cNvSpPr>
          <p:nvPr>
            <p:ph idx="1"/>
          </p:nvPr>
        </p:nvSpPr>
        <p:spPr>
          <a:xfrm>
            <a:off x="228600" y="1219200"/>
            <a:ext cx="8686800" cy="4800600"/>
          </a:xfrm>
        </p:spPr>
        <p:txBody>
          <a:bodyPr/>
          <a:lstStyle/>
          <a:p>
            <a:pPr marL="609600" indent="-609600" algn="just" eaLnBrk="1" hangingPunct="1">
              <a:buSzPct val="120000"/>
              <a:buFont typeface="Wingdings" panose="05000000000000000000" pitchFamily="2" charset="2"/>
              <a:buAutoNum type="arabicPeriod"/>
            </a:pPr>
            <a:r>
              <a:rPr lang="en-US" altLang="en-US" sz="2800"/>
              <a:t>The hormone oxytocin powerfully stimulates contraction of the pregnant  uterus, especially toward the end of gestation.</a:t>
            </a:r>
          </a:p>
          <a:p>
            <a:pPr marL="609600" indent="-609600" algn="just" eaLnBrk="1" hangingPunct="1">
              <a:buSzPct val="120000"/>
              <a:buFont typeface="Wingdings" panose="05000000000000000000" pitchFamily="2" charset="2"/>
              <a:buAutoNum type="arabicPeriod"/>
            </a:pPr>
            <a:r>
              <a:rPr lang="en-US" altLang="en-US" sz="2800"/>
              <a:t>During lactation, oxytocin causes milk to be expressed from the alveoli into the ducts of the breast so that the baby can obtain it by suckling.</a:t>
            </a:r>
          </a:p>
        </p:txBody>
      </p:sp>
      <p:sp>
        <p:nvSpPr>
          <p:cNvPr id="33796" name="Slide Number Placeholder 5">
            <a:extLst>
              <a:ext uri="{FF2B5EF4-FFF2-40B4-BE49-F238E27FC236}">
                <a16:creationId xmlns:a16="http://schemas.microsoft.com/office/drawing/2014/main" id="{9C16D5B9-6A35-3D81-402A-EA46F7E2A2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6A9F75-8772-47F0-8560-075D3304C005}" type="slidenum">
              <a:rPr lang="en-US" altLang="en-US"/>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662E0D6-9C41-740F-4F23-7F29B5E2110F}"/>
              </a:ext>
            </a:extLst>
          </p:cNvPr>
          <p:cNvSpPr>
            <a:spLocks noGrp="1" noChangeArrowheads="1"/>
          </p:cNvSpPr>
          <p:nvPr>
            <p:ph type="title"/>
          </p:nvPr>
        </p:nvSpPr>
        <p:spPr>
          <a:xfrm>
            <a:off x="1066800" y="152400"/>
            <a:ext cx="7086600" cy="762000"/>
          </a:xfrm>
        </p:spPr>
        <p:txBody>
          <a:bodyPr/>
          <a:lstStyle/>
          <a:p>
            <a:pPr algn="ctr" eaLnBrk="1" hangingPunct="1"/>
            <a:r>
              <a:rPr lang="en-US" altLang="en-US" b="1">
                <a:solidFill>
                  <a:srgbClr val="0070C0"/>
                </a:solidFill>
              </a:rPr>
              <a:t>Thyroid Hormones</a:t>
            </a:r>
          </a:p>
        </p:txBody>
      </p:sp>
      <p:sp>
        <p:nvSpPr>
          <p:cNvPr id="34819" name="Rectangle 3">
            <a:extLst>
              <a:ext uri="{FF2B5EF4-FFF2-40B4-BE49-F238E27FC236}">
                <a16:creationId xmlns:a16="http://schemas.microsoft.com/office/drawing/2014/main" id="{A046F83E-9FB8-5CFC-893C-942C29B9F2B7}"/>
              </a:ext>
            </a:extLst>
          </p:cNvPr>
          <p:cNvSpPr>
            <a:spLocks noGrp="1" noChangeArrowheads="1"/>
          </p:cNvSpPr>
          <p:nvPr>
            <p:ph type="body" idx="1"/>
          </p:nvPr>
        </p:nvSpPr>
        <p:spPr>
          <a:xfrm>
            <a:off x="304800" y="914400"/>
            <a:ext cx="8610600" cy="5715000"/>
          </a:xfrm>
        </p:spPr>
        <p:txBody>
          <a:bodyPr/>
          <a:lstStyle/>
          <a:p>
            <a:pPr algn="just" eaLnBrk="1" hangingPunct="1"/>
            <a:r>
              <a:rPr lang="en-US" altLang="en-US" sz="2800"/>
              <a:t>The thyroid gland is one of the largest of the endocrine glands, normally weighing 15 to 20 grams in adults. </a:t>
            </a:r>
          </a:p>
          <a:p>
            <a:pPr algn="just" eaLnBrk="1" hangingPunct="1"/>
            <a:r>
              <a:rPr lang="en-US" altLang="en-US" sz="2800"/>
              <a:t>The thyroid secretes two major hormones, </a:t>
            </a:r>
            <a:r>
              <a:rPr lang="en-US" altLang="en-US" sz="2800" i="1"/>
              <a:t>thyroxine </a:t>
            </a:r>
            <a:r>
              <a:rPr lang="en-US" altLang="en-US" sz="2800"/>
              <a:t>and </a:t>
            </a:r>
            <a:r>
              <a:rPr lang="en-US" altLang="en-US" sz="2800" i="1"/>
              <a:t>triiodothyronine</a:t>
            </a:r>
            <a:r>
              <a:rPr lang="en-US" altLang="en-US" sz="2800"/>
              <a:t>, commonly called T4 and T3, respectively.</a:t>
            </a:r>
          </a:p>
          <a:p>
            <a:pPr algn="just" eaLnBrk="1" hangingPunct="1"/>
            <a:r>
              <a:rPr lang="en-US" altLang="en-US" sz="2800"/>
              <a:t>Both of these hormones profoundly increase the metabolic rate of the body. Complete lack of thyroid secretion usually causes the basal metabolic rate to fall 40 to 50 per cent below normal, and extreme excesses of thyroid secretion can increase the basal metabolic rate to 60 to 100 per cent above normal. </a:t>
            </a:r>
          </a:p>
        </p:txBody>
      </p:sp>
      <p:pic>
        <p:nvPicPr>
          <p:cNvPr id="34820" name="Audio 1">
            <a:hlinkClick r:id="" action="ppaction://media"/>
            <a:extLst>
              <a:ext uri="{FF2B5EF4-FFF2-40B4-BE49-F238E27FC236}">
                <a16:creationId xmlns:a16="http://schemas.microsoft.com/office/drawing/2014/main" id="{DF5D9276-B4E5-C2F2-8831-EB571D71C6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42587"/>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a:extLst>
              <a:ext uri="{FF2B5EF4-FFF2-40B4-BE49-F238E27FC236}">
                <a16:creationId xmlns:a16="http://schemas.microsoft.com/office/drawing/2014/main" id="{38D4E22E-B45B-A324-8C66-B00A4A2EC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0"/>
            <a:ext cx="6637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5843" name="Audio 1">
            <a:hlinkClick r:id="" action="ppaction://media"/>
            <a:extLst>
              <a:ext uri="{FF2B5EF4-FFF2-40B4-BE49-F238E27FC236}">
                <a16:creationId xmlns:a16="http://schemas.microsoft.com/office/drawing/2014/main" id="{F4C98594-122C-5D76-C5CD-28A62C484A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7237"/>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AEB181DB-0BF3-97B0-F9D0-C506264FAD14}"/>
              </a:ext>
            </a:extLst>
          </p:cNvPr>
          <p:cNvSpPr>
            <a:spLocks noGrp="1" noChangeArrowheads="1"/>
          </p:cNvSpPr>
          <p:nvPr>
            <p:ph type="body" idx="1"/>
          </p:nvPr>
        </p:nvSpPr>
        <p:spPr>
          <a:xfrm>
            <a:off x="228600" y="762000"/>
            <a:ext cx="8915400" cy="4648200"/>
          </a:xfrm>
        </p:spPr>
        <p:txBody>
          <a:bodyPr/>
          <a:lstStyle/>
          <a:p>
            <a:pPr algn="just" eaLnBrk="1" hangingPunct="1"/>
            <a:r>
              <a:rPr lang="en-US" altLang="en-US" sz="2800"/>
              <a:t>Thyroid secretion is controlled primarily by </a:t>
            </a:r>
            <a:r>
              <a:rPr lang="en-US" altLang="en-US" sz="2800" i="1"/>
              <a:t>thyroid-stimulating hormone (TSH) </a:t>
            </a:r>
            <a:r>
              <a:rPr lang="en-US" altLang="en-US" sz="2800"/>
              <a:t>secreted by the anterior pituitary gland.</a:t>
            </a:r>
          </a:p>
          <a:p>
            <a:pPr algn="just" eaLnBrk="1" hangingPunct="1"/>
            <a:endParaRPr lang="en-US" altLang="en-US" sz="2800"/>
          </a:p>
          <a:p>
            <a:pPr algn="just" eaLnBrk="1" hangingPunct="1"/>
            <a:r>
              <a:rPr lang="en-US" altLang="en-US" sz="2800"/>
              <a:t>About 93 per cent of the metabolically active hormones secreted by the thyroid gland is </a:t>
            </a:r>
            <a:r>
              <a:rPr lang="en-US" altLang="en-US" sz="2800" i="1"/>
              <a:t>thyroxine</a:t>
            </a:r>
            <a:r>
              <a:rPr lang="en-US" altLang="en-US" sz="2800"/>
              <a:t>, and 7 per cent  </a:t>
            </a:r>
            <a:r>
              <a:rPr lang="en-US" altLang="en-US" sz="2800" i="1"/>
              <a:t>triiodothyronine</a:t>
            </a:r>
            <a:r>
              <a:rPr lang="en-US" altLang="en-US" sz="2800"/>
              <a:t>. However, almost all the thyroxine is eventually converted to triiodothyronine in the tissues, so that both are functionally important.</a:t>
            </a:r>
          </a:p>
        </p:txBody>
      </p:sp>
      <p:pic>
        <p:nvPicPr>
          <p:cNvPr id="36867" name="Audio 1">
            <a:hlinkClick r:id="" action="ppaction://media"/>
            <a:extLst>
              <a:ext uri="{FF2B5EF4-FFF2-40B4-BE49-F238E27FC236}">
                <a16:creationId xmlns:a16="http://schemas.microsoft.com/office/drawing/2014/main" id="{AA122EF1-3B30-60EC-F0C0-2826CF71BA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8306"/>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a:extLst>
              <a:ext uri="{FF2B5EF4-FFF2-40B4-BE49-F238E27FC236}">
                <a16:creationId xmlns:a16="http://schemas.microsoft.com/office/drawing/2014/main" id="{FB04AED2-7AE7-D698-F257-7034B234D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60388"/>
            <a:ext cx="75438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Audio 1">
            <a:hlinkClick r:id="" action="ppaction://media"/>
            <a:extLst>
              <a:ext uri="{FF2B5EF4-FFF2-40B4-BE49-F238E27FC236}">
                <a16:creationId xmlns:a16="http://schemas.microsoft.com/office/drawing/2014/main" id="{56AA5025-E8E5-5FE5-2904-CB0DD3FB6F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8635"/>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4">
            <a:extLst>
              <a:ext uri="{FF2B5EF4-FFF2-40B4-BE49-F238E27FC236}">
                <a16:creationId xmlns:a16="http://schemas.microsoft.com/office/drawing/2014/main" id="{140A2AF2-C735-7966-F84C-AD2DFF8C8B8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228600"/>
            <a:ext cx="7839075" cy="5157788"/>
          </a:xfrm>
        </p:spPr>
      </p:pic>
      <p:sp>
        <p:nvSpPr>
          <p:cNvPr id="4" name="Slide Number Placeholder 3">
            <a:extLst>
              <a:ext uri="{FF2B5EF4-FFF2-40B4-BE49-F238E27FC236}">
                <a16:creationId xmlns:a16="http://schemas.microsoft.com/office/drawing/2014/main" id="{4D812630-28FF-3AA2-37E5-182DCDE4F30C}"/>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1225D7-CB3A-48E2-9665-C6B906A06AFB}" type="slidenum">
              <a:rPr lang="en-US" altLang="en-US">
                <a:solidFill>
                  <a:srgbClr val="898989"/>
                </a:solidFill>
              </a:rPr>
              <a:pPr/>
              <a:t>36</a:t>
            </a:fld>
            <a:endParaRPr lang="en-US" altLang="en-US">
              <a:solidFill>
                <a:srgbClr val="898989"/>
              </a:solidFill>
            </a:endParaRPr>
          </a:p>
        </p:txBody>
      </p:sp>
      <p:sp>
        <p:nvSpPr>
          <p:cNvPr id="38916" name="Rectangle 5">
            <a:extLst>
              <a:ext uri="{FF2B5EF4-FFF2-40B4-BE49-F238E27FC236}">
                <a16:creationId xmlns:a16="http://schemas.microsoft.com/office/drawing/2014/main" id="{E9C827D7-EC75-60CC-DD40-EF81ED94AF5F}"/>
              </a:ext>
            </a:extLst>
          </p:cNvPr>
          <p:cNvSpPr>
            <a:spLocks noChangeArrowheads="1"/>
          </p:cNvSpPr>
          <p:nvPr/>
        </p:nvSpPr>
        <p:spPr bwMode="auto">
          <a:xfrm>
            <a:off x="0" y="5303838"/>
            <a:ext cx="9144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Thyroid cellular mechanisms for iodine transport, thyroxine and triiodothyronine formation, and thyroxine and triiodothyronine release into the blood. DIT, Diiodotyrosine; ER, endoplasmic reticulum; I−, iodide ion; I2, iodine; MIT, monoiodotyrosine; NIS, sodium-iodide symporter; RT3, reverse triiodothyronine; T3, triiodothyronine; T4, thyroxine; TG, thyroglobulin.</a:t>
            </a:r>
          </a:p>
        </p:txBody>
      </p:sp>
      <p:pic>
        <p:nvPicPr>
          <p:cNvPr id="38917" name="Audio 1">
            <a:hlinkClick r:id="" action="ppaction://media"/>
            <a:extLst>
              <a:ext uri="{FF2B5EF4-FFF2-40B4-BE49-F238E27FC236}">
                <a16:creationId xmlns:a16="http://schemas.microsoft.com/office/drawing/2014/main" id="{73AF1F9E-18D3-5685-4983-CF123E19FA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16997"/>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14D13F51-F9B6-9466-F814-D4FE558F41A0}"/>
              </a:ext>
            </a:extLst>
          </p:cNvPr>
          <p:cNvSpPr>
            <a:spLocks noGrp="1" noChangeArrowheads="1"/>
          </p:cNvSpPr>
          <p:nvPr>
            <p:ph type="body" idx="1"/>
          </p:nvPr>
        </p:nvSpPr>
        <p:spPr>
          <a:xfrm>
            <a:off x="381000" y="685800"/>
            <a:ext cx="8382000" cy="5943600"/>
          </a:xfrm>
        </p:spPr>
        <p:txBody>
          <a:bodyPr rtlCol="0">
            <a:normAutofit/>
          </a:bodyPr>
          <a:lstStyle/>
          <a:p>
            <a:pPr algn="just" eaLnBrk="1" fontAlgn="auto" hangingPunct="1">
              <a:spcAft>
                <a:spcPts val="0"/>
              </a:spcAft>
              <a:defRPr/>
            </a:pPr>
            <a:r>
              <a:rPr lang="en-US" sz="3600" dirty="0"/>
              <a:t>On entering the </a:t>
            </a:r>
            <a:r>
              <a:rPr lang="en-US" sz="3600" b="1" dirty="0">
                <a:solidFill>
                  <a:srgbClr val="0070C0"/>
                </a:solidFill>
                <a:effectLst>
                  <a:outerShdw blurRad="38100" dist="38100" dir="2700000" algn="tl">
                    <a:srgbClr val="FFFFFF"/>
                  </a:outerShdw>
                </a:effectLst>
              </a:rPr>
              <a:t>blood</a:t>
            </a:r>
            <a:r>
              <a:rPr lang="en-US" sz="3600" dirty="0"/>
              <a:t>, over 99 per cent of the thyroxine and triiodothyronine combines immediately with several of the plasma proteins, all of which are synthesized by the liver. They combine mainly with </a:t>
            </a:r>
            <a:r>
              <a:rPr lang="en-US" sz="3600" i="1" dirty="0"/>
              <a:t>thyroxine-binding globulin </a:t>
            </a:r>
            <a:r>
              <a:rPr lang="en-US" sz="3600" dirty="0"/>
              <a:t>and much less to </a:t>
            </a:r>
            <a:r>
              <a:rPr lang="en-US" sz="3600" i="1" dirty="0"/>
              <a:t>thyroxine-binding </a:t>
            </a:r>
            <a:r>
              <a:rPr lang="en-US" sz="3600" i="1" dirty="0" err="1"/>
              <a:t>prealbumin</a:t>
            </a:r>
            <a:r>
              <a:rPr lang="en-US" sz="3600" i="1" dirty="0"/>
              <a:t> </a:t>
            </a:r>
            <a:r>
              <a:rPr lang="en-US" sz="3600" dirty="0"/>
              <a:t>and </a:t>
            </a:r>
            <a:r>
              <a:rPr lang="en-US" sz="3600" i="1" dirty="0"/>
              <a:t>albumin</a:t>
            </a:r>
            <a:r>
              <a:rPr lang="en-US" sz="3600" dirty="0"/>
              <a:t>.</a:t>
            </a:r>
          </a:p>
        </p:txBody>
      </p:sp>
      <p:pic>
        <p:nvPicPr>
          <p:cNvPr id="39939" name="Audio 1">
            <a:hlinkClick r:id="" action="ppaction://media"/>
            <a:extLst>
              <a:ext uri="{FF2B5EF4-FFF2-40B4-BE49-F238E27FC236}">
                <a16:creationId xmlns:a16="http://schemas.microsoft.com/office/drawing/2014/main" id="{A7DA9711-6297-5246-3F00-BAEB678A42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7486"/>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6D715D43-C80B-1D8C-6D1B-4C50DB1E9290}"/>
              </a:ext>
            </a:extLst>
          </p:cNvPr>
          <p:cNvSpPr>
            <a:spLocks noGrp="1" noChangeArrowheads="1"/>
          </p:cNvSpPr>
          <p:nvPr>
            <p:ph type="body" idx="1"/>
          </p:nvPr>
        </p:nvSpPr>
        <p:spPr>
          <a:xfrm>
            <a:off x="381000" y="609600"/>
            <a:ext cx="8458200" cy="5867400"/>
          </a:xfrm>
        </p:spPr>
        <p:txBody>
          <a:bodyPr rtlCol="0">
            <a:normAutofit/>
          </a:bodyPr>
          <a:lstStyle/>
          <a:p>
            <a:pPr algn="just" eaLnBrk="1" fontAlgn="auto" hangingPunct="1">
              <a:spcAft>
                <a:spcPts val="0"/>
              </a:spcAft>
              <a:defRPr/>
            </a:pPr>
            <a:r>
              <a:rPr lang="en-US" sz="3600" dirty="0"/>
              <a:t>On entering the </a:t>
            </a:r>
            <a:r>
              <a:rPr lang="en-US" sz="3600" b="1" dirty="0">
                <a:solidFill>
                  <a:srgbClr val="0070C0"/>
                </a:solidFill>
                <a:effectLst>
                  <a:outerShdw blurRad="38100" dist="38100" dir="2700000" algn="tl">
                    <a:srgbClr val="FFFFFF"/>
                  </a:outerShdw>
                </a:effectLst>
              </a:rPr>
              <a:t>tissue cells</a:t>
            </a:r>
            <a:r>
              <a:rPr lang="en-US" sz="3600" dirty="0"/>
              <a:t>, both thyroxine and triiodothyronine again bind with intracellular proteins and they are used slowly over a period of days or weeks. </a:t>
            </a:r>
          </a:p>
          <a:p>
            <a:pPr algn="just" eaLnBrk="1" fontAlgn="auto" hangingPunct="1">
              <a:spcAft>
                <a:spcPts val="0"/>
              </a:spcAft>
              <a:defRPr/>
            </a:pPr>
            <a:r>
              <a:rPr lang="en-US" sz="3600" dirty="0"/>
              <a:t>Thyroid H. have slow onset and long duration of action reaching maximum effect over 10 – 12 days and then decreasing with a half life of 15 days. T3 action occur four times as rapidly as T4 action.</a:t>
            </a:r>
          </a:p>
        </p:txBody>
      </p:sp>
      <p:pic>
        <p:nvPicPr>
          <p:cNvPr id="40963" name="Audio 1">
            <a:hlinkClick r:id="" action="ppaction://media"/>
            <a:extLst>
              <a:ext uri="{FF2B5EF4-FFF2-40B4-BE49-F238E27FC236}">
                <a16:creationId xmlns:a16="http://schemas.microsoft.com/office/drawing/2014/main" id="{63D2C7E4-5B99-F252-F962-B278D17395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882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DF87C02-3328-83B8-802A-A8E8FAEBA958}"/>
              </a:ext>
            </a:extLst>
          </p:cNvPr>
          <p:cNvSpPr>
            <a:spLocks noGrp="1" noChangeArrowheads="1"/>
          </p:cNvSpPr>
          <p:nvPr>
            <p:ph type="title"/>
          </p:nvPr>
        </p:nvSpPr>
        <p:spPr>
          <a:xfrm>
            <a:off x="533400" y="228600"/>
            <a:ext cx="8458200" cy="838200"/>
          </a:xfrm>
        </p:spPr>
        <p:txBody>
          <a:bodyPr/>
          <a:lstStyle/>
          <a:p>
            <a:pPr eaLnBrk="1" hangingPunct="1"/>
            <a:r>
              <a:rPr lang="en-US" altLang="en-US" sz="3200" b="1">
                <a:solidFill>
                  <a:srgbClr val="0070C0"/>
                </a:solidFill>
              </a:rPr>
              <a:t>Physiologic functions of the  thyroid hormones</a:t>
            </a:r>
          </a:p>
        </p:txBody>
      </p:sp>
      <p:sp>
        <p:nvSpPr>
          <p:cNvPr id="13315" name="Rectangle 3">
            <a:extLst>
              <a:ext uri="{FF2B5EF4-FFF2-40B4-BE49-F238E27FC236}">
                <a16:creationId xmlns:a16="http://schemas.microsoft.com/office/drawing/2014/main" id="{39637850-D85C-1B19-5FE4-6C4E3A0D6B11}"/>
              </a:ext>
            </a:extLst>
          </p:cNvPr>
          <p:cNvSpPr>
            <a:spLocks noGrp="1" noChangeArrowheads="1"/>
          </p:cNvSpPr>
          <p:nvPr>
            <p:ph type="body" idx="1"/>
          </p:nvPr>
        </p:nvSpPr>
        <p:spPr>
          <a:xfrm>
            <a:off x="304800" y="1143000"/>
            <a:ext cx="8610600" cy="4876800"/>
          </a:xfrm>
        </p:spPr>
        <p:txBody>
          <a:bodyPr rtlCol="0">
            <a:normAutofit/>
          </a:bodyPr>
          <a:lstStyle/>
          <a:p>
            <a:pPr marL="609600" indent="-609600" algn="just" eaLnBrk="1" fontAlgn="auto" hangingPunct="1">
              <a:spcAft>
                <a:spcPts val="0"/>
              </a:spcAft>
              <a:buFont typeface="Wingdings" panose="05000000000000000000" pitchFamily="2" charset="2"/>
              <a:buAutoNum type="arabicPeriod"/>
              <a:defRPr/>
            </a:pPr>
            <a:r>
              <a:rPr lang="en-US" b="1" dirty="0"/>
              <a:t>Thyroid hormones increase the transcription of large numbers of genes. </a:t>
            </a:r>
          </a:p>
          <a:p>
            <a:pPr marL="609600" indent="-609600" algn="just" eaLnBrk="1" fontAlgn="auto" hangingPunct="1">
              <a:spcAft>
                <a:spcPts val="0"/>
              </a:spcAft>
              <a:defRPr/>
            </a:pPr>
            <a:r>
              <a:rPr lang="en-US" dirty="0"/>
              <a:t>Before acting on the genes to increase genetic transcription, one iodide is removed from almost all the thyroxine (90% of T4), thus forming triiodothyronine. The thyroid hormone receptors are either attached to the DNA genetic strands or located in proximity to them.</a:t>
            </a:r>
          </a:p>
          <a:p>
            <a:pPr algn="just" eaLnBrk="1" fontAlgn="auto" hangingPunct="1">
              <a:spcAft>
                <a:spcPts val="0"/>
              </a:spcAft>
              <a:defRPr/>
            </a:pPr>
            <a:r>
              <a:rPr lang="en-US" dirty="0"/>
              <a:t>Large numbers of different types of messenger RNA are formed, followed by RNA translation on the cytoplasmic ribosomes to form hundreds of new intracellular proteins.</a:t>
            </a:r>
          </a:p>
          <a:p>
            <a:pPr algn="just" eaLnBrk="1" fontAlgn="auto" hangingPunct="1">
              <a:spcAft>
                <a:spcPts val="0"/>
              </a:spcAft>
              <a:defRPr/>
            </a:pPr>
            <a:r>
              <a:rPr lang="en-US" dirty="0"/>
              <a:t>Most, if not all, of the actions of thyroid hormone result from the subsequent enzymatic  functions of these new proteins.</a:t>
            </a:r>
          </a:p>
          <a:p>
            <a:pPr marL="609600" indent="-609600" algn="just" eaLnBrk="1" fontAlgn="auto" hangingPunct="1">
              <a:spcAft>
                <a:spcPts val="0"/>
              </a:spcAft>
              <a:defRPr/>
            </a:pPr>
            <a:endParaRPr lang="en-US" dirty="0"/>
          </a:p>
        </p:txBody>
      </p:sp>
      <p:pic>
        <p:nvPicPr>
          <p:cNvPr id="41988" name="Audio 1">
            <a:hlinkClick r:id="" action="ppaction://media"/>
            <a:extLst>
              <a:ext uri="{FF2B5EF4-FFF2-40B4-BE49-F238E27FC236}">
                <a16:creationId xmlns:a16="http://schemas.microsoft.com/office/drawing/2014/main" id="{0B2D3696-8DB6-7CB7-2725-6C56E01527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0872"/>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46EB230A-B5D1-D91F-AACA-48FE7C57E6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4D8C30-F682-4A38-B15C-02C843C35AF8}" type="slidenum">
              <a:rPr lang="en-US" altLang="en-US"/>
              <a:pPr/>
              <a:t>4</a:t>
            </a:fld>
            <a:endParaRPr lang="en-US" altLang="en-US"/>
          </a:p>
        </p:txBody>
      </p:sp>
      <p:pic>
        <p:nvPicPr>
          <p:cNvPr id="6147" name="Picture 1">
            <a:extLst>
              <a:ext uri="{FF2B5EF4-FFF2-40B4-BE49-F238E27FC236}">
                <a16:creationId xmlns:a16="http://schemas.microsoft.com/office/drawing/2014/main" id="{F6E39CCD-2F21-4B09-E807-B26E15D29A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365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364ED313-1462-7CBD-2E17-0936A1BA306F}"/>
              </a:ext>
            </a:extLst>
          </p:cNvPr>
          <p:cNvSpPr>
            <a:spLocks noGrp="1" noChangeArrowheads="1"/>
          </p:cNvSpPr>
          <p:nvPr>
            <p:ph type="body" idx="1"/>
          </p:nvPr>
        </p:nvSpPr>
        <p:spPr>
          <a:xfrm>
            <a:off x="304800" y="685800"/>
            <a:ext cx="8610600" cy="5791200"/>
          </a:xfrm>
        </p:spPr>
        <p:txBody>
          <a:bodyPr/>
          <a:lstStyle/>
          <a:p>
            <a:pPr marL="609600" indent="-609600" algn="just" eaLnBrk="1" hangingPunct="1">
              <a:buFont typeface="Wingdings" panose="05000000000000000000" pitchFamily="2" charset="2"/>
              <a:buAutoNum type="arabicPeriod" startAt="2"/>
            </a:pPr>
            <a:r>
              <a:rPr lang="en-US" altLang="en-US" sz="2800" b="1"/>
              <a:t>Thyroid hormones increase cellular metabolic activity as follows:</a:t>
            </a:r>
          </a:p>
          <a:p>
            <a:pPr marL="609600" indent="-609600" algn="just" eaLnBrk="1" hangingPunct="1">
              <a:buClr>
                <a:schemeClr val="accent2"/>
              </a:buClr>
              <a:buFont typeface="Wingdings" panose="05000000000000000000" pitchFamily="2" charset="2"/>
              <a:buChar char="Ø"/>
            </a:pPr>
            <a:r>
              <a:rPr lang="en-US" altLang="en-US" sz="2800"/>
              <a:t>The basal metabolic rate can increase to 60 to 100 per cent above normal. </a:t>
            </a:r>
          </a:p>
          <a:p>
            <a:pPr marL="609600" indent="-609600" algn="just" eaLnBrk="1" hangingPunct="1">
              <a:buClr>
                <a:schemeClr val="accent2"/>
              </a:buClr>
              <a:buFont typeface="Wingdings" panose="05000000000000000000" pitchFamily="2" charset="2"/>
              <a:buChar char="Ø"/>
            </a:pPr>
            <a:r>
              <a:rPr lang="en-US" altLang="en-US" sz="2800"/>
              <a:t>The rate of utilization of foods for energy is greatly accelerated. </a:t>
            </a:r>
          </a:p>
          <a:p>
            <a:pPr marL="609600" indent="-609600" algn="just" eaLnBrk="1" hangingPunct="1">
              <a:buClr>
                <a:schemeClr val="accent2"/>
              </a:buClr>
              <a:buFont typeface="Wingdings" panose="05000000000000000000" pitchFamily="2" charset="2"/>
              <a:buChar char="Ø"/>
            </a:pPr>
            <a:r>
              <a:rPr lang="en-US" altLang="en-US" sz="2800"/>
              <a:t>The rate of both protein synthesis and protein catabolism is increased. </a:t>
            </a:r>
          </a:p>
          <a:p>
            <a:pPr marL="609600" indent="-609600" algn="just" eaLnBrk="1" hangingPunct="1">
              <a:buClr>
                <a:schemeClr val="accent2"/>
              </a:buClr>
              <a:buFont typeface="Wingdings" panose="05000000000000000000" pitchFamily="2" charset="2"/>
              <a:buChar char="Ø"/>
            </a:pPr>
            <a:r>
              <a:rPr lang="en-US" altLang="en-US" sz="2800"/>
              <a:t>The growth rate of young people is greatly accelerated. </a:t>
            </a:r>
          </a:p>
          <a:p>
            <a:pPr marL="609600" indent="-609600" algn="just" eaLnBrk="1" hangingPunct="1">
              <a:buClr>
                <a:schemeClr val="accent2"/>
              </a:buClr>
              <a:buFont typeface="Wingdings" panose="05000000000000000000" pitchFamily="2" charset="2"/>
              <a:buChar char="Ø"/>
            </a:pPr>
            <a:r>
              <a:rPr lang="en-US" altLang="en-US" sz="2800"/>
              <a:t>The mental processes are excited. </a:t>
            </a:r>
          </a:p>
          <a:p>
            <a:pPr marL="609600" indent="-609600" algn="just" eaLnBrk="1" hangingPunct="1">
              <a:buClr>
                <a:schemeClr val="accent2"/>
              </a:buClr>
              <a:buFont typeface="Wingdings" panose="05000000000000000000" pitchFamily="2" charset="2"/>
              <a:buChar char="Ø"/>
            </a:pPr>
            <a:r>
              <a:rPr lang="en-US" altLang="en-US" sz="2800"/>
              <a:t>The activities of most of the other endocrine glands are increased.</a:t>
            </a:r>
          </a:p>
          <a:p>
            <a:pPr marL="609600" indent="-609600" algn="just" eaLnBrk="1" hangingPunct="1"/>
            <a:endParaRPr lang="en-US" altLang="en-US" sz="2800"/>
          </a:p>
        </p:txBody>
      </p:sp>
      <p:pic>
        <p:nvPicPr>
          <p:cNvPr id="43011" name="Audio 1">
            <a:hlinkClick r:id="" action="ppaction://media"/>
            <a:extLst>
              <a:ext uri="{FF2B5EF4-FFF2-40B4-BE49-F238E27FC236}">
                <a16:creationId xmlns:a16="http://schemas.microsoft.com/office/drawing/2014/main" id="{4FA5ADF6-06D0-93B9-5E6E-C922FC4115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9071"/>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a:extLst>
              <a:ext uri="{FF2B5EF4-FFF2-40B4-BE49-F238E27FC236}">
                <a16:creationId xmlns:a16="http://schemas.microsoft.com/office/drawing/2014/main" id="{A8D616CC-934A-950D-1A42-585988BA1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Audio 1">
            <a:hlinkClick r:id="" action="ppaction://media"/>
            <a:extLst>
              <a:ext uri="{FF2B5EF4-FFF2-40B4-BE49-F238E27FC236}">
                <a16:creationId xmlns:a16="http://schemas.microsoft.com/office/drawing/2014/main" id="{66241EA7-8737-EF3E-409B-C8FDE643E3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96224"/>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0AF6F96-910F-77B5-E9AD-E85516E5AAA1}"/>
              </a:ext>
            </a:extLst>
          </p:cNvPr>
          <p:cNvSpPr>
            <a:spLocks noGrp="1" noChangeArrowheads="1"/>
          </p:cNvSpPr>
          <p:nvPr>
            <p:ph type="title"/>
          </p:nvPr>
        </p:nvSpPr>
        <p:spPr>
          <a:xfrm>
            <a:off x="914400" y="304800"/>
            <a:ext cx="7620000" cy="914400"/>
          </a:xfrm>
        </p:spPr>
        <p:txBody>
          <a:bodyPr/>
          <a:lstStyle/>
          <a:p>
            <a:pPr algn="ctr" eaLnBrk="1" hangingPunct="1"/>
            <a:r>
              <a:rPr lang="en-US" altLang="en-US" sz="3200" b="1">
                <a:solidFill>
                  <a:srgbClr val="0070C0"/>
                </a:solidFill>
              </a:rPr>
              <a:t>Regulation of thyroid  hormone secretion</a:t>
            </a:r>
          </a:p>
        </p:txBody>
      </p:sp>
      <p:sp>
        <p:nvSpPr>
          <p:cNvPr id="17411" name="Rectangle 3">
            <a:extLst>
              <a:ext uri="{FF2B5EF4-FFF2-40B4-BE49-F238E27FC236}">
                <a16:creationId xmlns:a16="http://schemas.microsoft.com/office/drawing/2014/main" id="{87A9CEC0-FD6B-5A9F-973A-08FFA3519749}"/>
              </a:ext>
            </a:extLst>
          </p:cNvPr>
          <p:cNvSpPr>
            <a:spLocks noGrp="1" noChangeArrowheads="1"/>
          </p:cNvSpPr>
          <p:nvPr>
            <p:ph type="body" idx="1"/>
          </p:nvPr>
        </p:nvSpPr>
        <p:spPr>
          <a:xfrm>
            <a:off x="304800" y="1219200"/>
            <a:ext cx="8610600" cy="5410200"/>
          </a:xfrm>
        </p:spPr>
        <p:txBody>
          <a:bodyPr rtlCol="0">
            <a:normAutofit fontScale="62500" lnSpcReduction="20000"/>
          </a:bodyPr>
          <a:lstStyle/>
          <a:p>
            <a:pPr marL="609600" indent="-609600" algn="just" eaLnBrk="1" fontAlgn="auto" hangingPunct="1">
              <a:spcAft>
                <a:spcPts val="0"/>
              </a:spcAft>
              <a:buFont typeface="Wingdings" panose="05000000000000000000" pitchFamily="2" charset="2"/>
              <a:buAutoNum type="arabicPeriod"/>
              <a:defRPr/>
            </a:pPr>
            <a:r>
              <a:rPr lang="en-US" sz="3600" dirty="0"/>
              <a:t>TSH from the anterior pituitary increases the secretion of thyroxine (T4) and triiodothyronine (T3) by the thyroid gland. </a:t>
            </a:r>
          </a:p>
          <a:p>
            <a:pPr marL="609600" indent="-609600" algn="just" eaLnBrk="1" fontAlgn="auto" hangingPunct="1">
              <a:spcAft>
                <a:spcPts val="0"/>
              </a:spcAft>
              <a:buFont typeface="Wingdings" panose="05000000000000000000" pitchFamily="2" charset="2"/>
              <a:buAutoNum type="arabicPeriod"/>
              <a:defRPr/>
            </a:pPr>
            <a:r>
              <a:rPr lang="en-US" sz="3600" dirty="0"/>
              <a:t>The most important early effect after administration of TSH is to initiate proteolysis of the thyroglobulin, which causes release of thyroxine and triiodothyronine into the blood within 30 minutes.</a:t>
            </a:r>
          </a:p>
          <a:p>
            <a:pPr marL="609600" indent="-609600" algn="just" eaLnBrk="1" fontAlgn="auto" hangingPunct="1">
              <a:spcAft>
                <a:spcPts val="0"/>
              </a:spcAft>
              <a:buFont typeface="Wingdings" panose="05000000000000000000" pitchFamily="2" charset="2"/>
              <a:buAutoNum type="arabicPeriod" startAt="3"/>
              <a:defRPr/>
            </a:pPr>
            <a:r>
              <a:rPr lang="en-US" sz="3600" dirty="0"/>
              <a:t>TSH secretion is controlled by a hypothalamic hormone, </a:t>
            </a:r>
            <a:r>
              <a:rPr lang="en-US" sz="3600" i="1" dirty="0"/>
              <a:t>thyrotropin-releasing hormone (TRH)</a:t>
            </a:r>
            <a:r>
              <a:rPr lang="en-US" sz="3600" dirty="0"/>
              <a:t>, which is secreted by nerve endings in the median eminence of the hypothalamus. </a:t>
            </a:r>
          </a:p>
          <a:p>
            <a:pPr marL="609600" indent="-609600" algn="just" eaLnBrk="1" fontAlgn="auto" hangingPunct="1">
              <a:spcAft>
                <a:spcPts val="0"/>
              </a:spcAft>
              <a:buFont typeface="Wingdings" panose="05000000000000000000" pitchFamily="2" charset="2"/>
              <a:buAutoNum type="arabicPeriod" startAt="3"/>
              <a:defRPr/>
            </a:pPr>
            <a:r>
              <a:rPr lang="en-US" sz="3600" dirty="0"/>
              <a:t>One of the best-known stimuli for increasing the rate of TRH secretion by the hypothalamus is </a:t>
            </a:r>
            <a:r>
              <a:rPr lang="en-US" sz="3600" b="1" dirty="0">
                <a:solidFill>
                  <a:schemeClr val="hlink"/>
                </a:solidFill>
                <a:effectLst>
                  <a:outerShdw blurRad="38100" dist="38100" dir="2700000" algn="tl">
                    <a:srgbClr val="FFFFFF"/>
                  </a:outerShdw>
                </a:effectLst>
              </a:rPr>
              <a:t>cold</a:t>
            </a:r>
            <a:r>
              <a:rPr lang="en-US" sz="3600" dirty="0"/>
              <a:t> results from excitation of the hypothalamic centers for body temperature control.</a:t>
            </a:r>
          </a:p>
          <a:p>
            <a:pPr marL="609600" indent="-609600" algn="just" eaLnBrk="1" fontAlgn="auto" hangingPunct="1">
              <a:spcAft>
                <a:spcPts val="0"/>
              </a:spcAft>
              <a:buFont typeface="Wingdings" panose="05000000000000000000" pitchFamily="2" charset="2"/>
              <a:buAutoNum type="arabicPeriod" startAt="5"/>
              <a:defRPr/>
            </a:pPr>
            <a:r>
              <a:rPr lang="en-US" sz="3600" dirty="0"/>
              <a:t>While </a:t>
            </a:r>
            <a:r>
              <a:rPr lang="en-US" sz="3600" b="1" dirty="0">
                <a:solidFill>
                  <a:schemeClr val="hlink"/>
                </a:solidFill>
                <a:effectLst>
                  <a:outerShdw blurRad="38100" dist="38100" dir="2700000" algn="tl">
                    <a:srgbClr val="FFFFFF"/>
                  </a:outerShdw>
                </a:effectLst>
              </a:rPr>
              <a:t>excitement and anxiety</a:t>
            </a:r>
            <a:r>
              <a:rPr lang="en-US" sz="3600" dirty="0"/>
              <a:t> —conditions that greatly stimulate the sympathetic nervous system—cause an acute decrease in secretion of TSH.</a:t>
            </a:r>
            <a:endParaRPr lang="en-US" dirty="0"/>
          </a:p>
          <a:p>
            <a:pPr marL="609600" indent="-609600" algn="just" eaLnBrk="1" fontAlgn="auto" hangingPunct="1">
              <a:spcAft>
                <a:spcPts val="0"/>
              </a:spcAft>
              <a:buFont typeface="Wingdings" panose="05000000000000000000" pitchFamily="2" charset="2"/>
              <a:buAutoNum type="arabicPeriod" startAt="5"/>
              <a:defRPr/>
            </a:pPr>
            <a:r>
              <a:rPr lang="en-US" sz="3700" dirty="0"/>
              <a:t>Increased thyroid hormone in the body fluids (about 1.75 times) directly decreases secretion of TSH by the anterior pituitary as a negative feedback mechanism. (Negative FB control).</a:t>
            </a:r>
          </a:p>
          <a:p>
            <a:pPr marL="609600" indent="-609600" algn="just" eaLnBrk="1" fontAlgn="auto" hangingPunct="1">
              <a:spcAft>
                <a:spcPts val="0"/>
              </a:spcAft>
              <a:buFont typeface="Wingdings" panose="05000000000000000000" pitchFamily="2" charset="2"/>
              <a:buAutoNum type="arabicPeriod" startAt="3"/>
              <a:defRPr/>
            </a:pPr>
            <a:endParaRPr lang="en-US" dirty="0"/>
          </a:p>
          <a:p>
            <a:pPr marL="609600" indent="-609600" algn="just" eaLnBrk="1" fontAlgn="auto" hangingPunct="1">
              <a:spcAft>
                <a:spcPts val="0"/>
              </a:spcAft>
              <a:buFont typeface="Wingdings" panose="05000000000000000000" pitchFamily="2" charset="2"/>
              <a:buAutoNum type="arabicPeriod"/>
              <a:defRPr/>
            </a:pPr>
            <a:endParaRPr lang="en-US" dirty="0"/>
          </a:p>
          <a:p>
            <a:pPr marL="609600" indent="-609600" algn="just" eaLnBrk="1" fontAlgn="auto" hangingPunct="1">
              <a:spcAft>
                <a:spcPts val="0"/>
              </a:spcAft>
              <a:buFont typeface="Wingdings" panose="05000000000000000000" pitchFamily="2" charset="2"/>
              <a:buAutoNum type="arabicPeriod"/>
              <a:defRPr/>
            </a:pPr>
            <a:endParaRPr lang="en-US" dirty="0"/>
          </a:p>
        </p:txBody>
      </p:sp>
      <p:pic>
        <p:nvPicPr>
          <p:cNvPr id="45060" name="Audio 1">
            <a:hlinkClick r:id="" action="ppaction://media"/>
            <a:extLst>
              <a:ext uri="{FF2B5EF4-FFF2-40B4-BE49-F238E27FC236}">
                <a16:creationId xmlns:a16="http://schemas.microsoft.com/office/drawing/2014/main" id="{8BE8D312-70C1-E2D2-6CF4-D38071A3F3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75523"/>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9BDA38B-A778-2132-3981-C1888323F76D}"/>
              </a:ext>
            </a:extLst>
          </p:cNvPr>
          <p:cNvSpPr>
            <a:spLocks noGrp="1" noChangeArrowheads="1"/>
          </p:cNvSpPr>
          <p:nvPr>
            <p:ph type="title"/>
          </p:nvPr>
        </p:nvSpPr>
        <p:spPr>
          <a:xfrm>
            <a:off x="1371600" y="228600"/>
            <a:ext cx="6705600" cy="762000"/>
          </a:xfrm>
        </p:spPr>
        <p:txBody>
          <a:bodyPr/>
          <a:lstStyle/>
          <a:p>
            <a:pPr algn="ctr" eaLnBrk="1" hangingPunct="1"/>
            <a:r>
              <a:rPr lang="en-US" altLang="en-US" b="1"/>
              <a:t>Diseases of the Thyroid</a:t>
            </a:r>
          </a:p>
        </p:txBody>
      </p:sp>
      <p:sp>
        <p:nvSpPr>
          <p:cNvPr id="21507" name="Rectangle 3">
            <a:extLst>
              <a:ext uri="{FF2B5EF4-FFF2-40B4-BE49-F238E27FC236}">
                <a16:creationId xmlns:a16="http://schemas.microsoft.com/office/drawing/2014/main" id="{4F90DB3A-CB96-D178-7A07-FD739C7EE0CB}"/>
              </a:ext>
            </a:extLst>
          </p:cNvPr>
          <p:cNvSpPr>
            <a:spLocks noGrp="1" noChangeArrowheads="1"/>
          </p:cNvSpPr>
          <p:nvPr>
            <p:ph type="body" idx="1"/>
          </p:nvPr>
        </p:nvSpPr>
        <p:spPr>
          <a:xfrm>
            <a:off x="228600" y="1295400"/>
            <a:ext cx="8763000" cy="5334000"/>
          </a:xfrm>
        </p:spPr>
        <p:txBody>
          <a:bodyPr/>
          <a:lstStyle/>
          <a:p>
            <a:pPr algn="just" eaLnBrk="1" hangingPunct="1">
              <a:defRPr/>
            </a:pPr>
            <a:r>
              <a:rPr lang="en-US" sz="2800" b="1" dirty="0"/>
              <a:t>Hyperthyroidism. </a:t>
            </a:r>
          </a:p>
          <a:p>
            <a:pPr algn="just" eaLnBrk="1" hangingPunct="1">
              <a:defRPr/>
            </a:pPr>
            <a:r>
              <a:rPr lang="en-US" sz="2800" dirty="0"/>
              <a:t>The thyroid gland is increased to 2-3 times normal size, with tremendous hyperplasia and the number of cells is increased greatly. Also,  each cell increases its rate of secretion several fold. In most of patients </a:t>
            </a:r>
            <a:r>
              <a:rPr lang="en-US" sz="2800" b="1" dirty="0">
                <a:effectLst>
                  <a:outerShdw blurRad="38100" dist="38100" dir="2700000" algn="tl">
                    <a:srgbClr val="FFFFFF"/>
                  </a:outerShdw>
                </a:effectLst>
              </a:rPr>
              <a:t>antibodies</a:t>
            </a:r>
            <a:r>
              <a:rPr lang="en-US" sz="2800" dirty="0"/>
              <a:t> are found in the blood that bind with the same membrane receptors that bind TSH.</a:t>
            </a:r>
          </a:p>
          <a:p>
            <a:pPr algn="just" eaLnBrk="1" hangingPunct="1">
              <a:defRPr/>
            </a:pPr>
            <a:r>
              <a:rPr lang="en-US" sz="2800" dirty="0"/>
              <a:t>Hyperthyroidism can also result from a localized </a:t>
            </a:r>
            <a:r>
              <a:rPr lang="en-US" sz="2800" b="1" dirty="0">
                <a:effectLst>
                  <a:outerShdw blurRad="38100" dist="38100" dir="2700000" algn="tl">
                    <a:srgbClr val="FFFFFF"/>
                  </a:outerShdw>
                </a:effectLst>
              </a:rPr>
              <a:t>adenoma</a:t>
            </a:r>
            <a:r>
              <a:rPr lang="en-US" sz="2800" dirty="0"/>
              <a:t> (a tumor) that develops in the thyroid tissue and secretes large quantities of thyroid hormone.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96C5FDC-46A2-CFAD-1783-45FA76D7B9D8}"/>
              </a:ext>
            </a:extLst>
          </p:cNvPr>
          <p:cNvSpPr>
            <a:spLocks noGrp="1" noChangeArrowheads="1"/>
          </p:cNvSpPr>
          <p:nvPr>
            <p:ph type="title"/>
          </p:nvPr>
        </p:nvSpPr>
        <p:spPr>
          <a:xfrm>
            <a:off x="1447800" y="228600"/>
            <a:ext cx="7086600" cy="914400"/>
          </a:xfrm>
        </p:spPr>
        <p:txBody>
          <a:bodyPr/>
          <a:lstStyle/>
          <a:p>
            <a:pPr eaLnBrk="1" hangingPunct="1"/>
            <a:r>
              <a:rPr lang="en-US" altLang="en-US" sz="3200" b="1"/>
              <a:t>Symptoms of Hyperthyroidism</a:t>
            </a:r>
          </a:p>
        </p:txBody>
      </p:sp>
      <p:sp>
        <p:nvSpPr>
          <p:cNvPr id="47107" name="Rectangle 3">
            <a:extLst>
              <a:ext uri="{FF2B5EF4-FFF2-40B4-BE49-F238E27FC236}">
                <a16:creationId xmlns:a16="http://schemas.microsoft.com/office/drawing/2014/main" id="{DEF6F05B-4E06-058E-5B1E-023B1E7FBB35}"/>
              </a:ext>
            </a:extLst>
          </p:cNvPr>
          <p:cNvSpPr>
            <a:spLocks noGrp="1" noChangeArrowheads="1"/>
          </p:cNvSpPr>
          <p:nvPr>
            <p:ph type="body" idx="1"/>
          </p:nvPr>
        </p:nvSpPr>
        <p:spPr>
          <a:xfrm>
            <a:off x="228600" y="1219200"/>
            <a:ext cx="8763000" cy="5257800"/>
          </a:xfrm>
        </p:spPr>
        <p:txBody>
          <a:bodyPr/>
          <a:lstStyle/>
          <a:p>
            <a:pPr marL="609600" indent="-609600" algn="just" eaLnBrk="1" hangingPunct="1">
              <a:buFont typeface="Wingdings" panose="05000000000000000000" pitchFamily="2" charset="2"/>
              <a:buAutoNum type="arabicPeriod"/>
            </a:pPr>
            <a:r>
              <a:rPr lang="en-US" altLang="en-US" sz="2800"/>
              <a:t>High state of excitability.  </a:t>
            </a:r>
          </a:p>
          <a:p>
            <a:pPr marL="609600" indent="-609600" algn="just" eaLnBrk="1" hangingPunct="1">
              <a:buFont typeface="Wingdings" panose="05000000000000000000" pitchFamily="2" charset="2"/>
              <a:buAutoNum type="arabicPeriod"/>
            </a:pPr>
            <a:r>
              <a:rPr lang="en-US" altLang="en-US" sz="2800"/>
              <a:t>Intolerance to heat.</a:t>
            </a:r>
          </a:p>
          <a:p>
            <a:pPr marL="609600" indent="-609600" algn="just" eaLnBrk="1" hangingPunct="1">
              <a:buFont typeface="Wingdings" panose="05000000000000000000" pitchFamily="2" charset="2"/>
              <a:buAutoNum type="arabicPeriod"/>
            </a:pPr>
            <a:r>
              <a:rPr lang="en-US" altLang="en-US" sz="2800"/>
              <a:t>Increased sweating. </a:t>
            </a:r>
          </a:p>
          <a:p>
            <a:pPr marL="609600" indent="-609600" algn="just" eaLnBrk="1" hangingPunct="1">
              <a:buFont typeface="Wingdings" panose="05000000000000000000" pitchFamily="2" charset="2"/>
              <a:buAutoNum type="arabicPeriod"/>
            </a:pPr>
            <a:r>
              <a:rPr lang="en-US" altLang="en-US" sz="2800"/>
              <a:t>Mild to extreme weight loss </a:t>
            </a:r>
          </a:p>
          <a:p>
            <a:pPr marL="609600" indent="-609600" algn="just" eaLnBrk="1" hangingPunct="1">
              <a:buFont typeface="Wingdings" panose="05000000000000000000" pitchFamily="2" charset="2"/>
              <a:buAutoNum type="arabicPeriod"/>
            </a:pPr>
            <a:r>
              <a:rPr lang="en-US" altLang="en-US" sz="2800"/>
              <a:t>Varying degrees of diarrhea. </a:t>
            </a:r>
          </a:p>
          <a:p>
            <a:pPr marL="609600" indent="-609600" algn="just" eaLnBrk="1" hangingPunct="1">
              <a:buFont typeface="Wingdings" panose="05000000000000000000" pitchFamily="2" charset="2"/>
              <a:buAutoNum type="arabicPeriod"/>
            </a:pPr>
            <a:r>
              <a:rPr lang="en-US" altLang="en-US" sz="2800"/>
              <a:t>Muscle weakness.</a:t>
            </a:r>
          </a:p>
          <a:p>
            <a:pPr marL="609600" indent="-609600" algn="just" eaLnBrk="1" hangingPunct="1">
              <a:buFont typeface="Wingdings" panose="05000000000000000000" pitchFamily="2" charset="2"/>
              <a:buAutoNum type="arabicPeriod"/>
            </a:pPr>
            <a:r>
              <a:rPr lang="en-US" altLang="en-US" sz="2800"/>
              <a:t>Nervousness or other psychic disorders.</a:t>
            </a:r>
          </a:p>
          <a:p>
            <a:pPr marL="609600" indent="-609600" algn="just" eaLnBrk="1" hangingPunct="1">
              <a:buFont typeface="Wingdings" panose="05000000000000000000" pitchFamily="2" charset="2"/>
              <a:buAutoNum type="arabicPeriod"/>
            </a:pPr>
            <a:r>
              <a:rPr lang="en-US" altLang="en-US" sz="2800"/>
              <a:t>Extreme fatigue but inability to sleep.</a:t>
            </a:r>
          </a:p>
          <a:p>
            <a:pPr marL="609600" indent="-609600" algn="just" eaLnBrk="1" hangingPunct="1">
              <a:buFont typeface="Wingdings" panose="05000000000000000000" pitchFamily="2" charset="2"/>
              <a:buAutoNum type="arabicPeriod"/>
            </a:pPr>
            <a:r>
              <a:rPr lang="en-US" altLang="en-US" sz="2800"/>
              <a:t>Tremor of the hands.</a:t>
            </a:r>
          </a:p>
          <a:p>
            <a:pPr marL="609600" indent="-609600" algn="just" eaLnBrk="1" hangingPunct="1">
              <a:buFont typeface="Wingdings" panose="05000000000000000000" pitchFamily="2" charset="2"/>
              <a:buAutoNum type="arabicPeriod"/>
            </a:pPr>
            <a:r>
              <a:rPr lang="en-US" altLang="en-US" sz="2800"/>
              <a:t>Exophthalmos.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a:extLst>
              <a:ext uri="{FF2B5EF4-FFF2-40B4-BE49-F238E27FC236}">
                <a16:creationId xmlns:a16="http://schemas.microsoft.com/office/drawing/2014/main" id="{235D018D-771F-A000-E683-BEF00C8A3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28600"/>
            <a:ext cx="5969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5F65D76-43B8-AEC9-FCFB-DE2A7B649DCD}"/>
              </a:ext>
            </a:extLst>
          </p:cNvPr>
          <p:cNvSpPr>
            <a:spLocks noGrp="1" noChangeArrowheads="1"/>
          </p:cNvSpPr>
          <p:nvPr>
            <p:ph type="title"/>
          </p:nvPr>
        </p:nvSpPr>
        <p:spPr/>
        <p:txBody>
          <a:bodyPr/>
          <a:lstStyle/>
          <a:p>
            <a:pPr algn="ctr" eaLnBrk="1" hangingPunct="1"/>
            <a:r>
              <a:rPr lang="en-US" altLang="en-US" b="1"/>
              <a:t>Hypothyroidism</a:t>
            </a:r>
          </a:p>
        </p:txBody>
      </p:sp>
      <p:sp>
        <p:nvSpPr>
          <p:cNvPr id="49155" name="Rectangle 3">
            <a:extLst>
              <a:ext uri="{FF2B5EF4-FFF2-40B4-BE49-F238E27FC236}">
                <a16:creationId xmlns:a16="http://schemas.microsoft.com/office/drawing/2014/main" id="{8F5A6508-6AE9-FE81-61E7-775C48073968}"/>
              </a:ext>
            </a:extLst>
          </p:cNvPr>
          <p:cNvSpPr>
            <a:spLocks noGrp="1" noChangeArrowheads="1"/>
          </p:cNvSpPr>
          <p:nvPr>
            <p:ph type="body" idx="1"/>
          </p:nvPr>
        </p:nvSpPr>
        <p:spPr>
          <a:xfrm>
            <a:off x="304800" y="1524000"/>
            <a:ext cx="8710613" cy="5105400"/>
          </a:xfrm>
        </p:spPr>
        <p:txBody>
          <a:bodyPr/>
          <a:lstStyle/>
          <a:p>
            <a:pPr algn="just" eaLnBrk="1" hangingPunct="1"/>
            <a:r>
              <a:rPr lang="en-US" altLang="en-US" sz="2800"/>
              <a:t>The effects of hypothyroidism, in general, are opposite to those of hyperthyroidism. </a:t>
            </a:r>
          </a:p>
          <a:p>
            <a:pPr algn="just" eaLnBrk="1" hangingPunct="1"/>
            <a:r>
              <a:rPr lang="en-US" altLang="en-US" sz="2800"/>
              <a:t>Causes:</a:t>
            </a:r>
          </a:p>
          <a:p>
            <a:pPr algn="just" eaLnBrk="1" hangingPunct="1">
              <a:buFont typeface="Wingdings" panose="05000000000000000000" pitchFamily="2" charset="2"/>
              <a:buNone/>
            </a:pPr>
            <a:r>
              <a:rPr lang="en-US" altLang="en-US" sz="2800"/>
              <a:t>1-Autoimmunity against the thyroid gland, but immunity that destroys the gland rather than stimulates it. </a:t>
            </a:r>
          </a:p>
          <a:p>
            <a:pPr algn="just" eaLnBrk="1" hangingPunct="1">
              <a:buFont typeface="Wingdings" panose="05000000000000000000" pitchFamily="2" charset="2"/>
              <a:buNone/>
            </a:pPr>
            <a:r>
              <a:rPr lang="en-US" altLang="en-US" sz="2800"/>
              <a:t>2-Iodide deficiency from the diet which produces endemic colloid goiter.</a:t>
            </a:r>
          </a:p>
          <a:p>
            <a:pPr algn="just" eaLnBrk="1" hangingPunct="1">
              <a:buFont typeface="Wingdings" panose="05000000000000000000" pitchFamily="2" charset="2"/>
              <a:buNone/>
            </a:pPr>
            <a:r>
              <a:rPr lang="en-US" altLang="en-US" sz="2800"/>
              <a:t>3-Idiopathic Nontoxic Colloid Goiter</a:t>
            </a:r>
            <a:r>
              <a:rPr lang="en-US" altLang="en-US" sz="2800" b="1"/>
              <a:t>. </a:t>
            </a:r>
          </a:p>
          <a:p>
            <a:pPr algn="just" eaLnBrk="1" hangingPunct="1">
              <a:buFont typeface="Wingdings" panose="05000000000000000000" pitchFamily="2" charset="2"/>
              <a:buNone/>
            </a:pPr>
            <a:endParaRPr lang="en-US" altLang="en-US"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96DE0A92-33B8-850B-262F-93D16035221F}"/>
              </a:ext>
            </a:extLst>
          </p:cNvPr>
          <p:cNvSpPr>
            <a:spLocks noGrp="1" noChangeArrowheads="1"/>
          </p:cNvSpPr>
          <p:nvPr>
            <p:ph type="body" idx="1"/>
          </p:nvPr>
        </p:nvSpPr>
        <p:spPr>
          <a:xfrm>
            <a:off x="381000" y="838200"/>
            <a:ext cx="8458200" cy="5181600"/>
          </a:xfrm>
        </p:spPr>
        <p:txBody>
          <a:bodyPr/>
          <a:lstStyle/>
          <a:p>
            <a:pPr marL="0" indent="0" algn="just" eaLnBrk="1" hangingPunct="1">
              <a:buFont typeface="Arial" panose="020B0604020202020204" pitchFamily="34" charset="0"/>
              <a:buNone/>
              <a:defRPr/>
            </a:pPr>
            <a:r>
              <a:rPr lang="en-US" altLang="en-US" sz="3200" dirty="0"/>
              <a:t>How goiter is produced?</a:t>
            </a:r>
          </a:p>
          <a:p>
            <a:pPr algn="just" eaLnBrk="1" hangingPunct="1">
              <a:defRPr/>
            </a:pPr>
            <a:r>
              <a:rPr lang="en-US" altLang="en-US" sz="3200" dirty="0"/>
              <a:t>Lack of iodine prevents production of both thyroxine and triiodothyronine. As a result, no hormone is available to inhibit production of TSH by the anterior pituitary; this causes the pituitary to secrete excessively large quantities of  TSH. The TSH then stimulates the thyroid cells to secrete tremendous amounts of thyroglobulin colloid into the follicles, and the gland grows larger and larger.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73845EF-DC47-EA7C-CDEC-DDF6B595DDE8}"/>
              </a:ext>
            </a:extLst>
          </p:cNvPr>
          <p:cNvSpPr>
            <a:spLocks noGrp="1" noChangeArrowheads="1"/>
          </p:cNvSpPr>
          <p:nvPr>
            <p:ph type="title"/>
          </p:nvPr>
        </p:nvSpPr>
        <p:spPr>
          <a:xfrm>
            <a:off x="457200" y="277813"/>
            <a:ext cx="8229600" cy="563562"/>
          </a:xfrm>
        </p:spPr>
        <p:txBody>
          <a:bodyPr/>
          <a:lstStyle/>
          <a:p>
            <a:pPr algn="ctr" eaLnBrk="1" hangingPunct="1"/>
            <a:r>
              <a:rPr lang="en-US" altLang="en-US" sz="3200" b="1"/>
              <a:t>Characteristics of Hypothyroidism</a:t>
            </a:r>
          </a:p>
        </p:txBody>
      </p:sp>
      <p:sp>
        <p:nvSpPr>
          <p:cNvPr id="51203" name="Rectangle 3">
            <a:extLst>
              <a:ext uri="{FF2B5EF4-FFF2-40B4-BE49-F238E27FC236}">
                <a16:creationId xmlns:a16="http://schemas.microsoft.com/office/drawing/2014/main" id="{BA5130BD-A46B-0010-6277-D9C246BBDFC1}"/>
              </a:ext>
            </a:extLst>
          </p:cNvPr>
          <p:cNvSpPr>
            <a:spLocks noGrp="1" noChangeArrowheads="1"/>
          </p:cNvSpPr>
          <p:nvPr>
            <p:ph type="body" idx="1"/>
          </p:nvPr>
        </p:nvSpPr>
        <p:spPr>
          <a:xfrm>
            <a:off x="228600" y="990600"/>
            <a:ext cx="8458200" cy="5867400"/>
          </a:xfrm>
        </p:spPr>
        <p:txBody>
          <a:bodyPr/>
          <a:lstStyle/>
          <a:p>
            <a:pPr marL="533400" indent="-533400" algn="just" eaLnBrk="1" hangingPunct="1">
              <a:lnSpc>
                <a:spcPct val="80000"/>
              </a:lnSpc>
              <a:buFont typeface="Wingdings" panose="05000000000000000000" pitchFamily="2" charset="2"/>
              <a:buAutoNum type="arabicPeriod"/>
            </a:pPr>
            <a:r>
              <a:rPr lang="en-US" altLang="en-US" sz="2800"/>
              <a:t>Fatigue and extreme somnolence with sleeping up to 12 to 14 hours a day.</a:t>
            </a:r>
          </a:p>
          <a:p>
            <a:pPr marL="533400" indent="-533400" algn="just" eaLnBrk="1" hangingPunct="1">
              <a:lnSpc>
                <a:spcPct val="80000"/>
              </a:lnSpc>
              <a:buFont typeface="Wingdings" panose="05000000000000000000" pitchFamily="2" charset="2"/>
              <a:buAutoNum type="arabicPeriod"/>
            </a:pPr>
            <a:r>
              <a:rPr lang="en-US" altLang="en-US" sz="2800"/>
              <a:t>Extreme muscular sluggishness</a:t>
            </a:r>
          </a:p>
          <a:p>
            <a:pPr marL="533400" indent="-533400" algn="just" eaLnBrk="1" hangingPunct="1">
              <a:lnSpc>
                <a:spcPct val="80000"/>
              </a:lnSpc>
              <a:buFont typeface="Wingdings" panose="05000000000000000000" pitchFamily="2" charset="2"/>
              <a:buAutoNum type="arabicPeriod"/>
            </a:pPr>
            <a:r>
              <a:rPr lang="en-US" altLang="en-US" sz="2800"/>
              <a:t>Slowed heart rate, decreased cardiac output, decreased blood volume, </a:t>
            </a:r>
          </a:p>
          <a:p>
            <a:pPr marL="533400" indent="-533400" algn="just" eaLnBrk="1" hangingPunct="1">
              <a:lnSpc>
                <a:spcPct val="80000"/>
              </a:lnSpc>
              <a:buFont typeface="Wingdings" panose="05000000000000000000" pitchFamily="2" charset="2"/>
              <a:buAutoNum type="arabicPeriod"/>
            </a:pPr>
            <a:r>
              <a:rPr lang="en-US" altLang="en-US" sz="2800"/>
              <a:t>Increased body weight, </a:t>
            </a:r>
          </a:p>
          <a:p>
            <a:pPr marL="533400" indent="-533400" algn="just" eaLnBrk="1" hangingPunct="1">
              <a:lnSpc>
                <a:spcPct val="80000"/>
              </a:lnSpc>
              <a:buFont typeface="Wingdings" panose="05000000000000000000" pitchFamily="2" charset="2"/>
              <a:buAutoNum type="arabicPeriod"/>
            </a:pPr>
            <a:r>
              <a:rPr lang="en-US" altLang="en-US" sz="2800"/>
              <a:t>Constipation, </a:t>
            </a:r>
          </a:p>
          <a:p>
            <a:pPr marL="533400" indent="-533400" algn="just" eaLnBrk="1" hangingPunct="1">
              <a:lnSpc>
                <a:spcPct val="80000"/>
              </a:lnSpc>
              <a:buFont typeface="Wingdings" panose="05000000000000000000" pitchFamily="2" charset="2"/>
              <a:buAutoNum type="arabicPeriod"/>
            </a:pPr>
            <a:r>
              <a:rPr lang="en-US" altLang="en-US" sz="2800"/>
              <a:t>Mental sluggishness, </a:t>
            </a:r>
          </a:p>
          <a:p>
            <a:pPr marL="533400" indent="-533400" algn="just" eaLnBrk="1" hangingPunct="1">
              <a:lnSpc>
                <a:spcPct val="80000"/>
              </a:lnSpc>
              <a:buFont typeface="Wingdings" panose="05000000000000000000" pitchFamily="2" charset="2"/>
              <a:buAutoNum type="arabicPeriod"/>
            </a:pPr>
            <a:r>
              <a:rPr lang="en-US" altLang="en-US" sz="2800"/>
              <a:t>Failure of many trophic functions in the body evidenced by depressed growth of hair and scaliness of the skin, </a:t>
            </a:r>
          </a:p>
          <a:p>
            <a:pPr marL="533400" indent="-533400" algn="just" eaLnBrk="1" hangingPunct="1">
              <a:lnSpc>
                <a:spcPct val="80000"/>
              </a:lnSpc>
              <a:buFont typeface="Wingdings" panose="05000000000000000000" pitchFamily="2" charset="2"/>
              <a:buAutoNum type="arabicPeriod"/>
            </a:pPr>
            <a:r>
              <a:rPr lang="en-US" altLang="en-US" sz="2800"/>
              <a:t>Husky voice</a:t>
            </a:r>
          </a:p>
          <a:p>
            <a:pPr marL="533400" indent="-533400" algn="just" eaLnBrk="1" hangingPunct="1">
              <a:lnSpc>
                <a:spcPct val="80000"/>
              </a:lnSpc>
              <a:buFont typeface="Wingdings" panose="05000000000000000000" pitchFamily="2" charset="2"/>
              <a:buAutoNum type="arabicPeriod"/>
            </a:pPr>
            <a:r>
              <a:rPr lang="en-US" altLang="en-US" sz="2800"/>
              <a:t>Myxedema (development of an edematous appearance) in severe cases.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a:extLst>
              <a:ext uri="{FF2B5EF4-FFF2-40B4-BE49-F238E27FC236}">
                <a16:creationId xmlns:a16="http://schemas.microsoft.com/office/drawing/2014/main" id="{C27FDE7C-AEEB-4393-46A1-AC96F94FE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287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63F9508-4EB7-1303-06FC-2784D28D2607}"/>
              </a:ext>
            </a:extLst>
          </p:cNvPr>
          <p:cNvSpPr>
            <a:spLocks noGrp="1" noChangeArrowheads="1"/>
          </p:cNvSpPr>
          <p:nvPr>
            <p:ph type="title"/>
          </p:nvPr>
        </p:nvSpPr>
        <p:spPr>
          <a:xfrm>
            <a:off x="685800" y="0"/>
            <a:ext cx="8077200" cy="990600"/>
          </a:xfrm>
        </p:spPr>
        <p:txBody>
          <a:bodyPr/>
          <a:lstStyle/>
          <a:p>
            <a:pPr algn="ctr" eaLnBrk="1" hangingPunct="1"/>
            <a:r>
              <a:rPr lang="en-US" altLang="en-US" sz="3200" b="1"/>
              <a:t>Types of Intercellular Communication</a:t>
            </a:r>
          </a:p>
        </p:txBody>
      </p:sp>
      <p:sp>
        <p:nvSpPr>
          <p:cNvPr id="7171" name="Rectangle 3">
            <a:extLst>
              <a:ext uri="{FF2B5EF4-FFF2-40B4-BE49-F238E27FC236}">
                <a16:creationId xmlns:a16="http://schemas.microsoft.com/office/drawing/2014/main" id="{588CE78B-8668-7BE5-1D55-BC35BFAC26D5}"/>
              </a:ext>
            </a:extLst>
          </p:cNvPr>
          <p:cNvSpPr>
            <a:spLocks noGrp="1" noChangeArrowheads="1"/>
          </p:cNvSpPr>
          <p:nvPr>
            <p:ph idx="1"/>
          </p:nvPr>
        </p:nvSpPr>
        <p:spPr>
          <a:xfrm>
            <a:off x="304800" y="1143000"/>
            <a:ext cx="8610600" cy="5638800"/>
          </a:xfrm>
        </p:spPr>
        <p:txBody>
          <a:bodyPr/>
          <a:lstStyle/>
          <a:p>
            <a:pPr algn="just" eaLnBrk="1" hangingPunct="1">
              <a:lnSpc>
                <a:spcPct val="80000"/>
              </a:lnSpc>
            </a:pPr>
            <a:r>
              <a:rPr lang="en-US" altLang="en-US" sz="2600" b="1" i="1">
                <a:solidFill>
                  <a:srgbClr val="FF9900"/>
                </a:solidFill>
              </a:rPr>
              <a:t>Neurotransmitters</a:t>
            </a:r>
            <a:r>
              <a:rPr lang="en-US" altLang="en-US" sz="2600" i="1"/>
              <a:t> - </a:t>
            </a:r>
            <a:r>
              <a:rPr lang="en-US" altLang="en-US" sz="2600"/>
              <a:t>released by axon to the synaptic junctions and act locally to control nerve cell functions.</a:t>
            </a:r>
          </a:p>
          <a:p>
            <a:pPr algn="just" eaLnBrk="1" hangingPunct="1">
              <a:lnSpc>
                <a:spcPct val="80000"/>
              </a:lnSpc>
            </a:pPr>
            <a:r>
              <a:rPr lang="en-US" altLang="en-US" sz="2600"/>
              <a:t> </a:t>
            </a:r>
            <a:r>
              <a:rPr lang="en-US" altLang="en-US" sz="2600" b="1" i="1">
                <a:solidFill>
                  <a:srgbClr val="FF9900"/>
                </a:solidFill>
              </a:rPr>
              <a:t>Endocrine hormones</a:t>
            </a:r>
            <a:r>
              <a:rPr lang="en-US" altLang="en-US" sz="2600" i="1"/>
              <a:t> - </a:t>
            </a:r>
            <a:r>
              <a:rPr lang="en-US" altLang="en-US" sz="2600"/>
              <a:t>released by glands to the blood and influence the function of distant cells.</a:t>
            </a:r>
          </a:p>
          <a:p>
            <a:pPr algn="just" eaLnBrk="1" hangingPunct="1">
              <a:lnSpc>
                <a:spcPct val="80000"/>
              </a:lnSpc>
            </a:pPr>
            <a:r>
              <a:rPr lang="en-US" altLang="en-US" sz="2600"/>
              <a:t> </a:t>
            </a:r>
            <a:r>
              <a:rPr lang="en-US" altLang="en-US" sz="2600" b="1" i="1">
                <a:solidFill>
                  <a:srgbClr val="FF9900"/>
                </a:solidFill>
              </a:rPr>
              <a:t>Neuroendocrine</a:t>
            </a:r>
            <a:r>
              <a:rPr lang="en-US" altLang="en-US" sz="2600" i="1"/>
              <a:t> hormones </a:t>
            </a:r>
            <a:r>
              <a:rPr lang="en-US" altLang="en-US" sz="2600"/>
              <a:t>-secreted by neurons to the blood and influence the function of distant cells (oxytocin).</a:t>
            </a:r>
          </a:p>
          <a:p>
            <a:pPr algn="just" eaLnBrk="1" hangingPunct="1">
              <a:lnSpc>
                <a:spcPct val="80000"/>
              </a:lnSpc>
            </a:pPr>
            <a:r>
              <a:rPr lang="en-US" altLang="en-US" sz="2600" b="1" i="1">
                <a:solidFill>
                  <a:srgbClr val="FF9900"/>
                </a:solidFill>
              </a:rPr>
              <a:t>Paracrines</a:t>
            </a:r>
            <a:r>
              <a:rPr lang="en-US" altLang="en-US" sz="2600" i="1"/>
              <a:t> </a:t>
            </a:r>
            <a:r>
              <a:rPr lang="en-US" altLang="en-US" sz="2600"/>
              <a:t>are secreted by cells into the extracellular fluid and affect neighboring cells of a different type (histamine, GIT hormones).</a:t>
            </a:r>
          </a:p>
          <a:p>
            <a:pPr algn="just" eaLnBrk="1" hangingPunct="1">
              <a:lnSpc>
                <a:spcPct val="80000"/>
              </a:lnSpc>
            </a:pPr>
            <a:r>
              <a:rPr lang="en-US" altLang="en-US" sz="2600" b="1" i="1">
                <a:solidFill>
                  <a:srgbClr val="FF9900"/>
                </a:solidFill>
              </a:rPr>
              <a:t>Autocrines </a:t>
            </a:r>
            <a:r>
              <a:rPr lang="en-US" altLang="en-US" sz="2600"/>
              <a:t>are secreted by cells into the extracellular fluid and affect the function of the same cells that produced them (Prostaglandins</a:t>
            </a:r>
            <a:r>
              <a:rPr lang="en-US" altLang="en-US"/>
              <a:t>)</a:t>
            </a:r>
            <a:r>
              <a:rPr lang="en-US" altLang="en-US" sz="2600"/>
              <a:t>.</a:t>
            </a:r>
          </a:p>
          <a:p>
            <a:pPr algn="just" eaLnBrk="1" hangingPunct="1">
              <a:lnSpc>
                <a:spcPct val="80000"/>
              </a:lnSpc>
            </a:pPr>
            <a:r>
              <a:rPr lang="en-US" altLang="en-US" sz="2600"/>
              <a:t> </a:t>
            </a:r>
            <a:r>
              <a:rPr lang="en-US" altLang="en-US" sz="2600" b="1" i="1">
                <a:solidFill>
                  <a:srgbClr val="FF9900"/>
                </a:solidFill>
              </a:rPr>
              <a:t>Cytokines</a:t>
            </a:r>
            <a:r>
              <a:rPr lang="en-US" altLang="en-US" sz="2600" i="1"/>
              <a:t> </a:t>
            </a:r>
            <a:r>
              <a:rPr lang="en-US" altLang="en-US" sz="2600"/>
              <a:t>are peptides secreted by cells into the extracellular fluid and can function as autocrines, paracrines, or endocrine hormones (e.g. </a:t>
            </a:r>
            <a:r>
              <a:rPr lang="en-US" altLang="en-US" sz="2600" i="1"/>
              <a:t>interleukins)</a:t>
            </a:r>
          </a:p>
        </p:txBody>
      </p:sp>
      <p:sp>
        <p:nvSpPr>
          <p:cNvPr id="7172" name="Slide Number Placeholder 5">
            <a:extLst>
              <a:ext uri="{FF2B5EF4-FFF2-40B4-BE49-F238E27FC236}">
                <a16:creationId xmlns:a16="http://schemas.microsoft.com/office/drawing/2014/main" id="{3FC210F2-DD39-E9E7-D994-1C1C6E5040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3938FF-71A4-4D86-8A00-4DC7A3185588}" type="slidenum">
              <a:rPr lang="en-US" altLang="en-US"/>
              <a:pPr/>
              <a:t>5</a:t>
            </a:fld>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8B45C37-A14E-82F9-BD6A-BB7B2473654A}"/>
              </a:ext>
            </a:extLst>
          </p:cNvPr>
          <p:cNvSpPr>
            <a:spLocks noGrp="1" noChangeArrowheads="1"/>
          </p:cNvSpPr>
          <p:nvPr>
            <p:ph type="title"/>
          </p:nvPr>
        </p:nvSpPr>
        <p:spPr>
          <a:xfrm>
            <a:off x="3581400" y="76200"/>
            <a:ext cx="3505200" cy="1447800"/>
          </a:xfrm>
        </p:spPr>
        <p:txBody>
          <a:bodyPr/>
          <a:lstStyle/>
          <a:p>
            <a:pPr algn="ctr" eaLnBrk="1" hangingPunct="1"/>
            <a:r>
              <a:rPr lang="en-US" altLang="en-US"/>
              <a:t>Cretinism </a:t>
            </a:r>
          </a:p>
        </p:txBody>
      </p:sp>
      <p:sp>
        <p:nvSpPr>
          <p:cNvPr id="53251" name="Rectangle 3">
            <a:extLst>
              <a:ext uri="{FF2B5EF4-FFF2-40B4-BE49-F238E27FC236}">
                <a16:creationId xmlns:a16="http://schemas.microsoft.com/office/drawing/2014/main" id="{155E21CE-048B-6D38-F7F3-AC25AB4AF34D}"/>
              </a:ext>
            </a:extLst>
          </p:cNvPr>
          <p:cNvSpPr>
            <a:spLocks noGrp="1" noChangeArrowheads="1"/>
          </p:cNvSpPr>
          <p:nvPr>
            <p:ph type="body" idx="1"/>
          </p:nvPr>
        </p:nvSpPr>
        <p:spPr>
          <a:xfrm>
            <a:off x="304800" y="1371600"/>
            <a:ext cx="8534400" cy="5257800"/>
          </a:xfrm>
        </p:spPr>
        <p:txBody>
          <a:bodyPr/>
          <a:lstStyle/>
          <a:p>
            <a:pPr algn="just" eaLnBrk="1" hangingPunct="1"/>
            <a:r>
              <a:rPr lang="en-US" altLang="en-US" sz="3200"/>
              <a:t>Cretinism is caused by extreme hypothyroidism during fetal life, infancy, or childhood. This condition is characterized especially by failure of body growth and by mental retardation. It results from congenital lack of a thyroid gland (</a:t>
            </a:r>
            <a:r>
              <a:rPr lang="en-US" altLang="en-US" sz="3200" i="1"/>
              <a:t>congenital cretinism</a:t>
            </a:r>
            <a:r>
              <a:rPr lang="en-US" altLang="en-US" sz="3200"/>
              <a:t>), from failure of the thyroid gland to produce thyroid hormone because of a genetic defect of the gland, or from iodine lack in the diet (</a:t>
            </a:r>
            <a:r>
              <a:rPr lang="en-US" altLang="en-US" sz="3200" i="1"/>
              <a:t>endemic cretinism</a:t>
            </a:r>
            <a:r>
              <a:rPr lang="en-US" altLang="en-US" sz="320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F545644-87FC-EFAC-3C49-596C61C6A74B}"/>
              </a:ext>
            </a:extLst>
          </p:cNvPr>
          <p:cNvSpPr>
            <a:spLocks noGrp="1" noChangeArrowheads="1"/>
          </p:cNvSpPr>
          <p:nvPr>
            <p:ph type="ctrTitle"/>
          </p:nvPr>
        </p:nvSpPr>
        <p:spPr>
          <a:xfrm>
            <a:off x="685800" y="2286000"/>
            <a:ext cx="7772400" cy="1752600"/>
          </a:xfrm>
        </p:spPr>
        <p:txBody>
          <a:bodyPr/>
          <a:lstStyle/>
          <a:p>
            <a:pPr eaLnBrk="1" hangingPunct="1"/>
            <a:r>
              <a:rPr lang="en-US" altLang="en-US"/>
              <a:t>Adrenocortical Hormones</a:t>
            </a:r>
            <a:br>
              <a:rPr lang="en-US" altLang="en-US"/>
            </a:br>
            <a:endParaRPr lang="en-US" altLang="en-US"/>
          </a:p>
        </p:txBody>
      </p:sp>
      <p:pic>
        <p:nvPicPr>
          <p:cNvPr id="54275" name="Audio 1">
            <a:hlinkClick r:id="" action="ppaction://media"/>
            <a:extLst>
              <a:ext uri="{FF2B5EF4-FFF2-40B4-BE49-F238E27FC236}">
                <a16:creationId xmlns:a16="http://schemas.microsoft.com/office/drawing/2014/main" id="{7B6AC874-E235-6553-BCDF-7230795D71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83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6B791F5-9BD5-6E87-2F6A-5D78FCC4C865}"/>
              </a:ext>
            </a:extLst>
          </p:cNvPr>
          <p:cNvSpPr>
            <a:spLocks noGrp="1" noChangeArrowheads="1"/>
          </p:cNvSpPr>
          <p:nvPr>
            <p:ph type="body" idx="1"/>
          </p:nvPr>
        </p:nvSpPr>
        <p:spPr>
          <a:xfrm>
            <a:off x="304800" y="381000"/>
            <a:ext cx="8610600" cy="5516563"/>
          </a:xfrm>
        </p:spPr>
        <p:txBody>
          <a:bodyPr rtlCol="0">
            <a:noAutofit/>
          </a:bodyPr>
          <a:lstStyle/>
          <a:p>
            <a:pPr marL="0" indent="0" algn="just" eaLnBrk="1" fontAlgn="auto" hangingPunct="1">
              <a:spcAft>
                <a:spcPts val="0"/>
              </a:spcAft>
              <a:buFont typeface="Arial" panose="020B0604020202020204" pitchFamily="34" charset="0"/>
              <a:buNone/>
              <a:defRPr/>
            </a:pPr>
            <a:r>
              <a:rPr lang="en-US" sz="2400" dirty="0"/>
              <a:t>The two </a:t>
            </a:r>
            <a:r>
              <a:rPr lang="en-US" sz="2400" i="1" dirty="0"/>
              <a:t>adrenal glands </a:t>
            </a:r>
            <a:r>
              <a:rPr lang="en-US" sz="2400" dirty="0"/>
              <a:t>lie at the superior poles of the two kidneys. </a:t>
            </a:r>
          </a:p>
          <a:p>
            <a:pPr algn="just" eaLnBrk="1" fontAlgn="auto" hangingPunct="1">
              <a:spcAft>
                <a:spcPts val="0"/>
              </a:spcAft>
              <a:defRPr/>
            </a:pPr>
            <a:r>
              <a:rPr lang="en-US" sz="2400" dirty="0"/>
              <a:t>Each gland is composed of two distinct parts, the </a:t>
            </a:r>
            <a:r>
              <a:rPr lang="en-US" sz="2400" i="1" dirty="0"/>
              <a:t>adrenal medulla </a:t>
            </a:r>
            <a:r>
              <a:rPr lang="en-US" sz="2400" dirty="0"/>
              <a:t>and the </a:t>
            </a:r>
            <a:r>
              <a:rPr lang="en-US" sz="2400" i="1" dirty="0"/>
              <a:t>adrenal cortex. </a:t>
            </a:r>
          </a:p>
          <a:p>
            <a:pPr algn="just" eaLnBrk="1" fontAlgn="auto" hangingPunct="1">
              <a:spcAft>
                <a:spcPts val="0"/>
              </a:spcAft>
              <a:defRPr/>
            </a:pPr>
            <a:r>
              <a:rPr lang="en-US" sz="2400" dirty="0"/>
              <a:t>The adrenal medulla, the central 20 per cent of the gland, is functionally related to the sympathetic nervous system; it secretes the hormones </a:t>
            </a:r>
            <a:r>
              <a:rPr lang="en-US" sz="2400" i="1" dirty="0"/>
              <a:t>epinephrine </a:t>
            </a:r>
            <a:r>
              <a:rPr lang="en-US" sz="2400" dirty="0"/>
              <a:t>and </a:t>
            </a:r>
            <a:r>
              <a:rPr lang="en-US" sz="2400" i="1" dirty="0"/>
              <a:t>norepinephrine </a:t>
            </a:r>
            <a:r>
              <a:rPr lang="en-US" sz="2400" dirty="0"/>
              <a:t>in response to sympathetic stimulation. In turn, these hormones cause almost the same effects as direct stimulation of the sympathetic nerves in all parts of the body.</a:t>
            </a:r>
          </a:p>
          <a:p>
            <a:pPr marL="0" indent="0" algn="just" eaLnBrk="1" fontAlgn="auto" hangingPunct="1">
              <a:spcAft>
                <a:spcPts val="0"/>
              </a:spcAft>
              <a:buFont typeface="Arial" panose="020B0604020202020204" pitchFamily="34" charset="0"/>
              <a:buNone/>
              <a:defRPr/>
            </a:pPr>
            <a:r>
              <a:rPr lang="en-US" sz="2400" dirty="0"/>
              <a:t>The adrenal cortex secretes </a:t>
            </a:r>
            <a:r>
              <a:rPr lang="en-US" sz="2400" i="1" dirty="0"/>
              <a:t>corticosteroids. </a:t>
            </a:r>
            <a:r>
              <a:rPr lang="en-US" sz="2400" dirty="0"/>
              <a:t>These hormones are all synthesized from the steroid cholesterol. </a:t>
            </a:r>
          </a:p>
          <a:p>
            <a:pPr marL="0" indent="0" algn="just" eaLnBrk="1" fontAlgn="auto" hangingPunct="1">
              <a:spcAft>
                <a:spcPts val="0"/>
              </a:spcAft>
              <a:buFont typeface="Arial" panose="020B0604020202020204" pitchFamily="34" charset="0"/>
              <a:buNone/>
              <a:defRPr/>
            </a:pPr>
            <a:r>
              <a:rPr lang="en-US" sz="2400" dirty="0"/>
              <a:t>The two major types of corticosteroid hormones are: </a:t>
            </a:r>
          </a:p>
          <a:p>
            <a:pPr marL="609600" indent="-609600" algn="just" eaLnBrk="1" fontAlgn="auto" hangingPunct="1">
              <a:spcAft>
                <a:spcPts val="0"/>
              </a:spcAft>
              <a:buFont typeface="Wingdings" panose="05000000000000000000" pitchFamily="2" charset="2"/>
              <a:buAutoNum type="arabicPeriod"/>
              <a:defRPr/>
            </a:pPr>
            <a:r>
              <a:rPr lang="en-US" sz="2400" b="1" dirty="0"/>
              <a:t>Mineralocorticoids</a:t>
            </a:r>
          </a:p>
          <a:p>
            <a:pPr marL="609600" indent="-609600" algn="just" eaLnBrk="1" fontAlgn="auto" hangingPunct="1">
              <a:spcAft>
                <a:spcPts val="0"/>
              </a:spcAft>
              <a:buFont typeface="Wingdings" panose="05000000000000000000" pitchFamily="2" charset="2"/>
              <a:buAutoNum type="arabicPeriod"/>
              <a:defRPr/>
            </a:pPr>
            <a:r>
              <a:rPr lang="en-US" sz="2400" b="1" dirty="0"/>
              <a:t>Glucocorticoids</a:t>
            </a:r>
            <a:r>
              <a:rPr lang="en-US" sz="2400" dirty="0"/>
              <a:t> </a:t>
            </a:r>
          </a:p>
          <a:p>
            <a:pPr marL="609600" indent="-609600" algn="just" eaLnBrk="1" fontAlgn="auto" hangingPunct="1">
              <a:spcAft>
                <a:spcPts val="0"/>
              </a:spcAft>
              <a:buFont typeface="Arial" panose="020B0604020202020204" pitchFamily="34" charset="0"/>
              <a:buNone/>
              <a:defRPr/>
            </a:pPr>
            <a:r>
              <a:rPr lang="en-US" sz="2400" dirty="0"/>
              <a:t>     In addition, small quantities of androgenic hormones are also secreted.</a:t>
            </a:r>
          </a:p>
          <a:p>
            <a:pPr algn="just" eaLnBrk="1" fontAlgn="auto" hangingPunct="1">
              <a:spcAft>
                <a:spcPts val="0"/>
              </a:spcAft>
              <a:defRPr/>
            </a:pPr>
            <a:endParaRPr lang="en-US" sz="2000" dirty="0"/>
          </a:p>
          <a:p>
            <a:pPr algn="just" eaLnBrk="1" fontAlgn="auto" hangingPunct="1">
              <a:spcAft>
                <a:spcPts val="0"/>
              </a:spcAft>
              <a:defRPr/>
            </a:pPr>
            <a:endParaRPr lang="en-US" sz="2000" dirty="0"/>
          </a:p>
        </p:txBody>
      </p:sp>
      <p:pic>
        <p:nvPicPr>
          <p:cNvPr id="55299" name="Audio 1">
            <a:hlinkClick r:id="" action="ppaction://media"/>
            <a:extLst>
              <a:ext uri="{FF2B5EF4-FFF2-40B4-BE49-F238E27FC236}">
                <a16:creationId xmlns:a16="http://schemas.microsoft.com/office/drawing/2014/main" id="{ECA7F0BE-3ED4-96DB-41DF-417C2D7D00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5995"/>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BC269AB-6BA5-C4D6-D219-B223FC013AD6}"/>
              </a:ext>
            </a:extLst>
          </p:cNvPr>
          <p:cNvSpPr>
            <a:spLocks noGrp="1" noChangeArrowheads="1"/>
          </p:cNvSpPr>
          <p:nvPr>
            <p:ph type="title"/>
          </p:nvPr>
        </p:nvSpPr>
        <p:spPr>
          <a:xfrm>
            <a:off x="685800" y="228600"/>
            <a:ext cx="8001000" cy="838200"/>
          </a:xfrm>
        </p:spPr>
        <p:txBody>
          <a:bodyPr/>
          <a:lstStyle/>
          <a:p>
            <a:pPr eaLnBrk="1" hangingPunct="1"/>
            <a:r>
              <a:rPr lang="en-US" altLang="en-US" sz="2800" b="1">
                <a:solidFill>
                  <a:srgbClr val="0070C0"/>
                </a:solidFill>
              </a:rPr>
              <a:t>Functions of the  Mineralocorticoids- Aldosterone</a:t>
            </a:r>
          </a:p>
        </p:txBody>
      </p:sp>
      <p:sp>
        <p:nvSpPr>
          <p:cNvPr id="11267" name="Rectangle 3">
            <a:extLst>
              <a:ext uri="{FF2B5EF4-FFF2-40B4-BE49-F238E27FC236}">
                <a16:creationId xmlns:a16="http://schemas.microsoft.com/office/drawing/2014/main" id="{B03F964E-5202-A9D6-922C-7E2D0DE6D8F1}"/>
              </a:ext>
            </a:extLst>
          </p:cNvPr>
          <p:cNvSpPr>
            <a:spLocks noGrp="1" noChangeArrowheads="1"/>
          </p:cNvSpPr>
          <p:nvPr>
            <p:ph type="body" idx="1"/>
          </p:nvPr>
        </p:nvSpPr>
        <p:spPr>
          <a:xfrm>
            <a:off x="228600" y="1295400"/>
            <a:ext cx="8763000" cy="4724400"/>
          </a:xfrm>
        </p:spPr>
        <p:txBody>
          <a:bodyPr rtlCol="0">
            <a:normAutofit/>
          </a:bodyPr>
          <a:lstStyle/>
          <a:p>
            <a:pPr algn="just" eaLnBrk="1" fontAlgn="auto" hangingPunct="1">
              <a:spcAft>
                <a:spcPts val="0"/>
              </a:spcAft>
              <a:defRPr/>
            </a:pPr>
            <a:r>
              <a:rPr lang="en-US" sz="2800" dirty="0"/>
              <a:t>Without </a:t>
            </a:r>
            <a:r>
              <a:rPr lang="en-US" sz="2800" b="1" dirty="0"/>
              <a:t>mineralocorticoids</a:t>
            </a:r>
            <a:r>
              <a:rPr lang="en-US" sz="2800" dirty="0"/>
              <a:t>, </a:t>
            </a:r>
            <a:r>
              <a:rPr lang="en-US" sz="2800" dirty="0">
                <a:solidFill>
                  <a:srgbClr val="0070C0"/>
                </a:solidFill>
                <a:effectLst>
                  <a:outerShdw blurRad="38100" dist="38100" dir="2700000" algn="tl">
                    <a:srgbClr val="FFFFFF"/>
                  </a:outerShdw>
                </a:effectLst>
              </a:rPr>
              <a:t>potassium</a:t>
            </a:r>
            <a:r>
              <a:rPr lang="en-US" sz="2800" dirty="0"/>
              <a:t> ion concentration of the extracellular fluid rises markedly, </a:t>
            </a:r>
            <a:r>
              <a:rPr lang="en-US" sz="2800" dirty="0">
                <a:solidFill>
                  <a:srgbClr val="0070C0"/>
                </a:solidFill>
                <a:effectLst>
                  <a:outerShdw blurRad="38100" dist="38100" dir="2700000" algn="tl">
                    <a:srgbClr val="FFFFFF"/>
                  </a:outerShdw>
                </a:effectLst>
              </a:rPr>
              <a:t>sodium and chloride </a:t>
            </a:r>
            <a:r>
              <a:rPr lang="en-US" sz="2800" dirty="0"/>
              <a:t>are rapidly lost from the body, and the total </a:t>
            </a:r>
            <a:r>
              <a:rPr lang="en-US" sz="2800" dirty="0">
                <a:solidFill>
                  <a:srgbClr val="0070C0"/>
                </a:solidFill>
                <a:effectLst>
                  <a:outerShdw blurRad="38100" dist="38100" dir="2700000" algn="tl">
                    <a:srgbClr val="FFFFFF"/>
                  </a:outerShdw>
                </a:effectLst>
              </a:rPr>
              <a:t>extracellular fluid volume </a:t>
            </a:r>
            <a:r>
              <a:rPr lang="en-US" sz="2800" dirty="0"/>
              <a:t>and blood volume become greatly reduced. The person soon develops diminished cardiac output, which progresses to a shock like state, followed by death.</a:t>
            </a:r>
          </a:p>
        </p:txBody>
      </p:sp>
      <p:pic>
        <p:nvPicPr>
          <p:cNvPr id="56324" name="Audio 1">
            <a:hlinkClick r:id="" action="ppaction://media"/>
            <a:extLst>
              <a:ext uri="{FF2B5EF4-FFF2-40B4-BE49-F238E27FC236}">
                <a16:creationId xmlns:a16="http://schemas.microsoft.com/office/drawing/2014/main" id="{436024BD-7EC2-32FC-143B-4837E39B08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21288"/>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0B50EDAA-FD47-5DF0-17FA-62FA0C7749FC}"/>
              </a:ext>
            </a:extLst>
          </p:cNvPr>
          <p:cNvSpPr>
            <a:spLocks noGrp="1" noChangeArrowheads="1"/>
          </p:cNvSpPr>
          <p:nvPr>
            <p:ph type="body" idx="1"/>
          </p:nvPr>
        </p:nvSpPr>
        <p:spPr>
          <a:xfrm>
            <a:off x="152400" y="304800"/>
            <a:ext cx="8610600" cy="6248400"/>
          </a:xfrm>
        </p:spPr>
        <p:txBody>
          <a:bodyPr rtlCol="0">
            <a:normAutofit lnSpcReduction="10000"/>
          </a:bodyPr>
          <a:lstStyle/>
          <a:p>
            <a:pPr marL="609600" indent="-609600" algn="just" eaLnBrk="1" hangingPunct="1">
              <a:buFont typeface="Wingdings" panose="05000000000000000000" pitchFamily="2" charset="2"/>
              <a:buAutoNum type="arabicPeriod"/>
              <a:defRPr/>
            </a:pPr>
            <a:r>
              <a:rPr lang="en-US" altLang="en-US" sz="2800"/>
              <a:t>Aldosterone increases absorption of sodium and simultaneously increases secretion of potassium by the renal tubular epithelial. Therefore, aldosterone causes sodium to be conserved in the extracellular fluid while increasing potassium excretion in the urine.</a:t>
            </a:r>
          </a:p>
          <a:p>
            <a:pPr marL="609600" indent="-609600" algn="just" eaLnBrk="1" hangingPunct="1">
              <a:defRPr/>
            </a:pPr>
            <a:r>
              <a:rPr lang="en-US" altLang="en-US" sz="2800"/>
              <a:t>Sodium reabsorption is followed by osmotic absorption of almost equivalent amounts of </a:t>
            </a:r>
            <a:r>
              <a:rPr lang="en-US" altLang="en-US" sz="2800" b="1"/>
              <a:t>water</a:t>
            </a:r>
            <a:r>
              <a:rPr lang="en-US" altLang="en-US" sz="2800"/>
              <a:t>. </a:t>
            </a:r>
          </a:p>
          <a:p>
            <a:pPr marL="609600" indent="-609600" algn="just" eaLnBrk="1" hangingPunct="1">
              <a:buFont typeface="Wingdings" panose="05000000000000000000" pitchFamily="2" charset="2"/>
              <a:buAutoNum type="arabicPeriod" startAt="2"/>
              <a:defRPr/>
            </a:pPr>
            <a:r>
              <a:rPr lang="en-US" altLang="en-US" sz="2800"/>
              <a:t>Aldosterone also stimulates </a:t>
            </a:r>
            <a:r>
              <a:rPr lang="en-US" altLang="en-US" sz="2800" b="1"/>
              <a:t>thirst</a:t>
            </a:r>
            <a:r>
              <a:rPr lang="en-US" altLang="en-US" sz="2800"/>
              <a:t> and increased water intake, therefore, the extracellular fluid volume increases almost as much as the retained sodium, but without much change in sodium concentration. The result is a rise in blood pressure of about 15 - 25 mm Hg which in turn increases kidney excretion of both salt and water (</a:t>
            </a:r>
            <a:r>
              <a:rPr lang="en-US" altLang="en-US" sz="2800" i="1"/>
              <a:t>pressure natriuresis </a:t>
            </a:r>
            <a:r>
              <a:rPr lang="en-US" altLang="en-US" sz="2800"/>
              <a:t>and </a:t>
            </a:r>
            <a:r>
              <a:rPr lang="en-US" altLang="en-US" sz="2800" i="1"/>
              <a:t>pressure diuresis).</a:t>
            </a:r>
            <a:r>
              <a:rPr lang="en-US" altLang="en-US" sz="2800"/>
              <a:t> </a:t>
            </a:r>
          </a:p>
          <a:p>
            <a:pPr marL="609600" indent="-609600" algn="just" eaLnBrk="1" hangingPunct="1">
              <a:buFont typeface="Wingdings" panose="05000000000000000000" pitchFamily="2" charset="2"/>
              <a:buAutoNum type="arabicPeriod"/>
              <a:defRPr/>
            </a:pPr>
            <a:endParaRPr lang="en-US" altLang="en-US" sz="2800"/>
          </a:p>
        </p:txBody>
      </p:sp>
      <p:pic>
        <p:nvPicPr>
          <p:cNvPr id="57347" name="Audio 1">
            <a:hlinkClick r:id="" action="ppaction://media"/>
            <a:extLst>
              <a:ext uri="{FF2B5EF4-FFF2-40B4-BE49-F238E27FC236}">
                <a16:creationId xmlns:a16="http://schemas.microsoft.com/office/drawing/2014/main" id="{02A828BE-9CE8-ADD6-53CB-C0D6DF5261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21679"/>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DE4B2481-CDAF-5EEA-8F84-4517834418B4}"/>
              </a:ext>
            </a:extLst>
          </p:cNvPr>
          <p:cNvSpPr>
            <a:spLocks noGrp="1" noChangeArrowheads="1"/>
          </p:cNvSpPr>
          <p:nvPr>
            <p:ph type="body" idx="1"/>
          </p:nvPr>
        </p:nvSpPr>
        <p:spPr>
          <a:xfrm>
            <a:off x="381000" y="304800"/>
            <a:ext cx="8534400" cy="5867400"/>
          </a:xfrm>
        </p:spPr>
        <p:txBody>
          <a:bodyPr/>
          <a:lstStyle/>
          <a:p>
            <a:pPr marL="609600" indent="-609600" algn="just" eaLnBrk="1" hangingPunct="1">
              <a:buFont typeface="Wingdings" panose="05000000000000000000" pitchFamily="2" charset="2"/>
              <a:buAutoNum type="arabicPeriod" startAt="3"/>
            </a:pPr>
            <a:r>
              <a:rPr lang="en-US" altLang="en-US" sz="4000"/>
              <a:t>In the</a:t>
            </a:r>
            <a:r>
              <a:rPr lang="en-US" altLang="en-US" sz="4000" b="1"/>
              <a:t> sweat and salivary</a:t>
            </a:r>
            <a:r>
              <a:rPr lang="en-US" altLang="en-US" sz="4000"/>
              <a:t> glands aldosterone greatly increases the reabsorption of sodium chloride and the secretion of potassium by the ducts of these gland. This is important to conserve body salt in hot environments, and when excessive quantities of saliva are lost.</a:t>
            </a:r>
          </a:p>
        </p:txBody>
      </p:sp>
      <p:pic>
        <p:nvPicPr>
          <p:cNvPr id="58371" name="Audio 1">
            <a:hlinkClick r:id="" action="ppaction://media"/>
            <a:extLst>
              <a:ext uri="{FF2B5EF4-FFF2-40B4-BE49-F238E27FC236}">
                <a16:creationId xmlns:a16="http://schemas.microsoft.com/office/drawing/2014/main" id="{647802E3-3AF6-9C1D-B8D6-1CF3E9817B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7509"/>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104239A-BC18-6386-A31B-983DF38C05AC}"/>
              </a:ext>
            </a:extLst>
          </p:cNvPr>
          <p:cNvSpPr>
            <a:spLocks noGrp="1" noChangeArrowheads="1"/>
          </p:cNvSpPr>
          <p:nvPr>
            <p:ph type="title"/>
          </p:nvPr>
        </p:nvSpPr>
        <p:spPr>
          <a:xfrm>
            <a:off x="1295400" y="228600"/>
            <a:ext cx="6858000" cy="762000"/>
          </a:xfrm>
        </p:spPr>
        <p:txBody>
          <a:bodyPr/>
          <a:lstStyle/>
          <a:p>
            <a:pPr eaLnBrk="1" hangingPunct="1"/>
            <a:r>
              <a:rPr lang="en-US" altLang="en-US" sz="3200" b="1">
                <a:solidFill>
                  <a:srgbClr val="0070C0"/>
                </a:solidFill>
              </a:rPr>
              <a:t>Regulation of aldosterone secretion</a:t>
            </a:r>
          </a:p>
        </p:txBody>
      </p:sp>
      <p:sp>
        <p:nvSpPr>
          <p:cNvPr id="16387" name="Rectangle 3">
            <a:extLst>
              <a:ext uri="{FF2B5EF4-FFF2-40B4-BE49-F238E27FC236}">
                <a16:creationId xmlns:a16="http://schemas.microsoft.com/office/drawing/2014/main" id="{D7C86FFF-F276-0416-F57B-ED110051B229}"/>
              </a:ext>
            </a:extLst>
          </p:cNvPr>
          <p:cNvSpPr>
            <a:spLocks noGrp="1" noChangeArrowheads="1"/>
          </p:cNvSpPr>
          <p:nvPr>
            <p:ph type="body" idx="1"/>
          </p:nvPr>
        </p:nvSpPr>
        <p:spPr>
          <a:xfrm>
            <a:off x="304800" y="990600"/>
            <a:ext cx="8610600" cy="5029200"/>
          </a:xfrm>
        </p:spPr>
        <p:txBody>
          <a:bodyPr rtlCol="0">
            <a:normAutofit fontScale="70000" lnSpcReduction="20000"/>
          </a:bodyPr>
          <a:lstStyle/>
          <a:p>
            <a:pPr algn="just" eaLnBrk="1" fontAlgn="auto" hangingPunct="1">
              <a:spcAft>
                <a:spcPts val="0"/>
              </a:spcAft>
              <a:defRPr/>
            </a:pPr>
            <a:r>
              <a:rPr lang="en-US" sz="4000" dirty="0"/>
              <a:t>The regulation of aldosterone secretion is almost entirely independent of the regulation of cortisol and androgen secretion. </a:t>
            </a:r>
          </a:p>
          <a:p>
            <a:pPr algn="just" eaLnBrk="1" fontAlgn="auto" hangingPunct="1">
              <a:spcAft>
                <a:spcPts val="0"/>
              </a:spcAft>
              <a:defRPr/>
            </a:pPr>
            <a:r>
              <a:rPr lang="en-US" sz="4000" dirty="0"/>
              <a:t>Four factors play an essential role in the regulation of aldosterone secretion:</a:t>
            </a:r>
          </a:p>
          <a:p>
            <a:pPr algn="just" eaLnBrk="1" fontAlgn="auto" hangingPunct="1">
              <a:lnSpc>
                <a:spcPct val="80000"/>
              </a:lnSpc>
              <a:spcAft>
                <a:spcPts val="0"/>
              </a:spcAft>
              <a:buFont typeface="Arial" panose="020B0604020202020204" pitchFamily="34" charset="0"/>
              <a:buNone/>
              <a:defRPr/>
            </a:pPr>
            <a:r>
              <a:rPr lang="en-US" sz="4000" dirty="0"/>
              <a:t> 1.</a:t>
            </a:r>
            <a:r>
              <a:rPr lang="en-US" sz="4000" b="1" dirty="0">
                <a:solidFill>
                  <a:srgbClr val="0070C0"/>
                </a:solidFill>
                <a:effectLst>
                  <a:outerShdw blurRad="38100" dist="38100" dir="2700000" algn="tl">
                    <a:srgbClr val="FFFFFF"/>
                  </a:outerShdw>
                </a:effectLst>
              </a:rPr>
              <a:t>Increased potassium</a:t>
            </a:r>
            <a:r>
              <a:rPr lang="en-US" sz="4000" dirty="0">
                <a:solidFill>
                  <a:srgbClr val="0070C0"/>
                </a:solidFill>
              </a:rPr>
              <a:t> </a:t>
            </a:r>
            <a:r>
              <a:rPr lang="en-US" sz="4000" dirty="0"/>
              <a:t>ion concentration in the extracellular fluid greatly </a:t>
            </a:r>
            <a:r>
              <a:rPr lang="en-US" sz="4000" b="1" i="1" dirty="0"/>
              <a:t>increases</a:t>
            </a:r>
            <a:r>
              <a:rPr lang="en-US" sz="4000" i="1" dirty="0"/>
              <a:t> </a:t>
            </a:r>
            <a:r>
              <a:rPr lang="en-US" sz="4000" dirty="0"/>
              <a:t>aldosterone secretion.</a:t>
            </a:r>
          </a:p>
          <a:p>
            <a:pPr algn="just" eaLnBrk="1" fontAlgn="auto" hangingPunct="1">
              <a:lnSpc>
                <a:spcPct val="80000"/>
              </a:lnSpc>
              <a:spcAft>
                <a:spcPts val="0"/>
              </a:spcAft>
              <a:buFont typeface="Arial" panose="020B0604020202020204" pitchFamily="34" charset="0"/>
              <a:buNone/>
              <a:defRPr/>
            </a:pPr>
            <a:r>
              <a:rPr lang="en-US" sz="4000" dirty="0"/>
              <a:t>2. Increased activity of the </a:t>
            </a:r>
            <a:r>
              <a:rPr lang="en-US" sz="4000" b="1" dirty="0">
                <a:solidFill>
                  <a:srgbClr val="0070C0"/>
                </a:solidFill>
                <a:effectLst>
                  <a:outerShdw blurRad="38100" dist="38100" dir="2700000" algn="tl">
                    <a:srgbClr val="FFFFFF"/>
                  </a:outerShdw>
                </a:effectLst>
              </a:rPr>
              <a:t>renin-angiotensin</a:t>
            </a:r>
            <a:r>
              <a:rPr lang="en-US" sz="4000" dirty="0"/>
              <a:t> system (increased levels of angiotensin II) also greatly </a:t>
            </a:r>
            <a:r>
              <a:rPr lang="en-US" sz="4000" i="1" dirty="0"/>
              <a:t>increases </a:t>
            </a:r>
            <a:r>
              <a:rPr lang="en-US" sz="4000" dirty="0"/>
              <a:t>aldosterone secretion.</a:t>
            </a:r>
          </a:p>
          <a:p>
            <a:pPr algn="just" eaLnBrk="1" fontAlgn="auto" hangingPunct="1">
              <a:lnSpc>
                <a:spcPct val="80000"/>
              </a:lnSpc>
              <a:spcAft>
                <a:spcPts val="0"/>
              </a:spcAft>
              <a:buFont typeface="Arial" panose="020B0604020202020204" pitchFamily="34" charset="0"/>
              <a:buNone/>
              <a:defRPr/>
            </a:pPr>
            <a:r>
              <a:rPr lang="en-US" sz="4000" dirty="0"/>
              <a:t>3. </a:t>
            </a:r>
            <a:r>
              <a:rPr lang="en-US" sz="4000" b="1" dirty="0">
                <a:solidFill>
                  <a:srgbClr val="0070C0"/>
                </a:solidFill>
                <a:effectLst>
                  <a:outerShdw blurRad="38100" dist="38100" dir="2700000" algn="tl">
                    <a:srgbClr val="FFFFFF"/>
                  </a:outerShdw>
                </a:effectLst>
              </a:rPr>
              <a:t>Increased sodium </a:t>
            </a:r>
            <a:r>
              <a:rPr lang="en-US" sz="4000" dirty="0"/>
              <a:t>ion concentration in the extracellular fluid </a:t>
            </a:r>
            <a:r>
              <a:rPr lang="en-US" sz="4000" i="1" dirty="0"/>
              <a:t>very slightly decreases </a:t>
            </a:r>
            <a:r>
              <a:rPr lang="en-US" sz="4000" dirty="0"/>
              <a:t>aldosterone secretion.</a:t>
            </a:r>
          </a:p>
          <a:p>
            <a:pPr algn="just" eaLnBrk="1" fontAlgn="auto" hangingPunct="1">
              <a:lnSpc>
                <a:spcPct val="80000"/>
              </a:lnSpc>
              <a:spcAft>
                <a:spcPts val="0"/>
              </a:spcAft>
              <a:buFont typeface="Arial" panose="020B0604020202020204" pitchFamily="34" charset="0"/>
              <a:buNone/>
              <a:defRPr/>
            </a:pPr>
            <a:r>
              <a:rPr lang="en-US" sz="4000" dirty="0"/>
              <a:t>4. </a:t>
            </a:r>
            <a:r>
              <a:rPr lang="en-US" sz="4000" b="1" dirty="0">
                <a:solidFill>
                  <a:srgbClr val="0070C0"/>
                </a:solidFill>
                <a:effectLst>
                  <a:outerShdw blurRad="38100" dist="38100" dir="2700000" algn="tl">
                    <a:srgbClr val="FFFFFF"/>
                  </a:outerShdw>
                </a:effectLst>
              </a:rPr>
              <a:t>ACTH</a:t>
            </a:r>
            <a:r>
              <a:rPr lang="en-US" sz="4000" dirty="0"/>
              <a:t> from the anterior pituitary gland is necessary for aldosterone secretion but has little effect in controlling the rate of secretion.</a:t>
            </a:r>
          </a:p>
          <a:p>
            <a:pPr algn="just" eaLnBrk="1" fontAlgn="auto" hangingPunct="1">
              <a:spcAft>
                <a:spcPts val="0"/>
              </a:spcAft>
              <a:defRPr/>
            </a:pPr>
            <a:endParaRPr lang="en-US" sz="4000" dirty="0"/>
          </a:p>
        </p:txBody>
      </p:sp>
      <p:pic>
        <p:nvPicPr>
          <p:cNvPr id="59396" name="Audio 1">
            <a:hlinkClick r:id="" action="ppaction://media"/>
            <a:extLst>
              <a:ext uri="{FF2B5EF4-FFF2-40B4-BE49-F238E27FC236}">
                <a16:creationId xmlns:a16="http://schemas.microsoft.com/office/drawing/2014/main" id="{8D167062-B548-C504-14C4-27632BD032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23999"/>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775704C-B333-63F7-98CE-13622549F539}"/>
              </a:ext>
            </a:extLst>
          </p:cNvPr>
          <p:cNvSpPr>
            <a:spLocks noGrp="1" noChangeArrowheads="1"/>
          </p:cNvSpPr>
          <p:nvPr>
            <p:ph type="title"/>
          </p:nvPr>
        </p:nvSpPr>
        <p:spPr>
          <a:xfrm>
            <a:off x="457200" y="277813"/>
            <a:ext cx="6475413" cy="866775"/>
          </a:xfrm>
        </p:spPr>
        <p:txBody>
          <a:bodyPr/>
          <a:lstStyle/>
          <a:p>
            <a:pPr algn="ctr" eaLnBrk="1" hangingPunct="1"/>
            <a:r>
              <a:rPr lang="en-US" altLang="en-US" sz="2800" b="1">
                <a:solidFill>
                  <a:srgbClr val="0070C0"/>
                </a:solidFill>
              </a:rPr>
              <a:t>Functions of the Glucocorticoids</a:t>
            </a:r>
          </a:p>
        </p:txBody>
      </p:sp>
      <p:sp>
        <p:nvSpPr>
          <p:cNvPr id="18435" name="Rectangle 3">
            <a:extLst>
              <a:ext uri="{FF2B5EF4-FFF2-40B4-BE49-F238E27FC236}">
                <a16:creationId xmlns:a16="http://schemas.microsoft.com/office/drawing/2014/main" id="{E2060978-461B-E599-66E0-332774109760}"/>
              </a:ext>
            </a:extLst>
          </p:cNvPr>
          <p:cNvSpPr>
            <a:spLocks noGrp="1" noChangeArrowheads="1"/>
          </p:cNvSpPr>
          <p:nvPr>
            <p:ph type="body" idx="1"/>
          </p:nvPr>
        </p:nvSpPr>
        <p:spPr>
          <a:xfrm>
            <a:off x="228600" y="1219200"/>
            <a:ext cx="8610600" cy="4800600"/>
          </a:xfrm>
        </p:spPr>
        <p:txBody>
          <a:bodyPr rtlCol="0">
            <a:normAutofit/>
          </a:bodyPr>
          <a:lstStyle/>
          <a:p>
            <a:pPr algn="just" eaLnBrk="1" fontAlgn="auto" hangingPunct="1">
              <a:spcAft>
                <a:spcPts val="0"/>
              </a:spcAft>
              <a:defRPr/>
            </a:pPr>
            <a:r>
              <a:rPr lang="en-US" sz="2800" dirty="0"/>
              <a:t>At least 95 per cent of the glucocorticoid activity of the adrenocortical secretions results from the secretion of </a:t>
            </a:r>
            <a:r>
              <a:rPr lang="en-US" sz="2800" b="1" i="1" dirty="0">
                <a:solidFill>
                  <a:srgbClr val="0070C0"/>
                </a:solidFill>
                <a:effectLst>
                  <a:outerShdw blurRad="38100" dist="38100" dir="2700000" algn="tl">
                    <a:srgbClr val="FFFFFF"/>
                  </a:outerShdw>
                </a:effectLst>
              </a:rPr>
              <a:t>cortisol</a:t>
            </a:r>
            <a:r>
              <a:rPr lang="en-US" sz="2800" i="1" dirty="0"/>
              <a:t>, </a:t>
            </a:r>
            <a:r>
              <a:rPr lang="en-US" sz="2800" dirty="0"/>
              <a:t>known also as </a:t>
            </a:r>
            <a:r>
              <a:rPr lang="en-US" sz="2800" i="1" dirty="0"/>
              <a:t>hydrocortisone. </a:t>
            </a:r>
            <a:r>
              <a:rPr lang="en-US" sz="2800" dirty="0"/>
              <a:t>In addition to this, a small but significant amount of glucocorticoid activity is provided by </a:t>
            </a:r>
            <a:r>
              <a:rPr lang="en-US" sz="2800" i="1" dirty="0"/>
              <a:t>corticosterone.</a:t>
            </a:r>
          </a:p>
          <a:p>
            <a:pPr algn="just" eaLnBrk="1" fontAlgn="auto" hangingPunct="1">
              <a:spcAft>
                <a:spcPts val="0"/>
              </a:spcAft>
              <a:defRPr/>
            </a:pPr>
            <a:r>
              <a:rPr lang="en-US" sz="2800" dirty="0"/>
              <a:t>The </a:t>
            </a:r>
            <a:r>
              <a:rPr lang="en-US" sz="3600" b="1" dirty="0"/>
              <a:t>glucocorticoids</a:t>
            </a:r>
            <a:r>
              <a:rPr lang="en-US" sz="2800" dirty="0"/>
              <a:t> are necessary, allowing the person to resist the destructive effects of life’s intermittent physical and mental “stresses”.</a:t>
            </a:r>
          </a:p>
        </p:txBody>
      </p:sp>
      <p:pic>
        <p:nvPicPr>
          <p:cNvPr id="60420" name="Audio 1">
            <a:hlinkClick r:id="" action="ppaction://media"/>
            <a:extLst>
              <a:ext uri="{FF2B5EF4-FFF2-40B4-BE49-F238E27FC236}">
                <a16:creationId xmlns:a16="http://schemas.microsoft.com/office/drawing/2014/main" id="{A7FDAE57-1F87-F61F-5D19-BB1CCE05BB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5033"/>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30FA00C-2E93-89D7-DEBF-70D67C80A51E}"/>
              </a:ext>
            </a:extLst>
          </p:cNvPr>
          <p:cNvSpPr>
            <a:spLocks noGrp="1" noChangeArrowheads="1"/>
          </p:cNvSpPr>
          <p:nvPr>
            <p:ph type="title"/>
          </p:nvPr>
        </p:nvSpPr>
        <p:spPr>
          <a:xfrm>
            <a:off x="628650" y="76200"/>
            <a:ext cx="7886700" cy="701675"/>
          </a:xfrm>
        </p:spPr>
        <p:txBody>
          <a:bodyPr/>
          <a:lstStyle/>
          <a:p>
            <a:pPr algn="ctr" eaLnBrk="1" hangingPunct="1"/>
            <a:r>
              <a:rPr lang="en-US" altLang="en-US" b="1">
                <a:solidFill>
                  <a:srgbClr val="0070C0"/>
                </a:solidFill>
              </a:rPr>
              <a:t>Effects of Cortisol</a:t>
            </a:r>
          </a:p>
        </p:txBody>
      </p:sp>
      <p:sp>
        <p:nvSpPr>
          <p:cNvPr id="19459" name="Rectangle 3">
            <a:extLst>
              <a:ext uri="{FF2B5EF4-FFF2-40B4-BE49-F238E27FC236}">
                <a16:creationId xmlns:a16="http://schemas.microsoft.com/office/drawing/2014/main" id="{BED6CDF6-183D-75E6-CD38-26B581055CB9}"/>
              </a:ext>
            </a:extLst>
          </p:cNvPr>
          <p:cNvSpPr>
            <a:spLocks noGrp="1" noChangeArrowheads="1"/>
          </p:cNvSpPr>
          <p:nvPr>
            <p:ph type="body" idx="1"/>
          </p:nvPr>
        </p:nvSpPr>
        <p:spPr>
          <a:xfrm>
            <a:off x="152400" y="846138"/>
            <a:ext cx="8763000" cy="5181600"/>
          </a:xfrm>
        </p:spPr>
        <p:txBody>
          <a:bodyPr rtlCol="0">
            <a:noAutofit/>
          </a:bodyPr>
          <a:lstStyle/>
          <a:p>
            <a:pPr marL="609600" indent="-609600" eaLnBrk="1" fontAlgn="auto" hangingPunct="1">
              <a:spcAft>
                <a:spcPts val="0"/>
              </a:spcAft>
              <a:buFontTx/>
              <a:buAutoNum type="arabicPeriod"/>
              <a:defRPr/>
            </a:pPr>
            <a:r>
              <a:rPr lang="en-US" sz="2400" b="1" dirty="0"/>
              <a:t>Carbohydrate Metabolism.</a:t>
            </a:r>
          </a:p>
          <a:p>
            <a:pPr marL="609600" indent="-609600" algn="just" eaLnBrk="1" fontAlgn="auto" hangingPunct="1">
              <a:spcAft>
                <a:spcPts val="0"/>
              </a:spcAft>
              <a:defRPr/>
            </a:pPr>
            <a:r>
              <a:rPr lang="en-US" sz="2400" dirty="0"/>
              <a:t>Cortisol</a:t>
            </a:r>
            <a:r>
              <a:rPr lang="en-US" sz="2400" b="1" dirty="0"/>
              <a:t> </a:t>
            </a:r>
            <a:r>
              <a:rPr lang="en-US" sz="2400" dirty="0"/>
              <a:t>stimulates </a:t>
            </a:r>
            <a:r>
              <a:rPr lang="en-US" sz="2400" b="1" dirty="0">
                <a:solidFill>
                  <a:srgbClr val="0070C0"/>
                </a:solidFill>
                <a:effectLst>
                  <a:outerShdw blurRad="38100" dist="38100" dir="2700000" algn="tl">
                    <a:srgbClr val="FFFFFF"/>
                  </a:outerShdw>
                </a:effectLst>
              </a:rPr>
              <a:t>gluconeogenesis</a:t>
            </a:r>
            <a:r>
              <a:rPr lang="en-US" sz="2400" dirty="0"/>
              <a:t> (formation of carbohydrate from proteins and other substances) by the liver. It also causes a moderate decrease in the rate of glucose utilization by most cells in the body. Both of these effects cause the blood glucose concentration to rise (some time producing adrenal diabetes) which in turn stimulates secretion of insulin.</a:t>
            </a:r>
          </a:p>
          <a:p>
            <a:pPr marL="609600" indent="-609600" algn="just" eaLnBrk="1" fontAlgn="auto" hangingPunct="1">
              <a:spcAft>
                <a:spcPts val="0"/>
              </a:spcAft>
              <a:buFont typeface="Wingdings" panose="05000000000000000000" pitchFamily="2" charset="2"/>
              <a:buAutoNum type="arabicPeriod" startAt="2"/>
              <a:defRPr/>
            </a:pPr>
            <a:r>
              <a:rPr lang="en-US" sz="2400" b="1" dirty="0"/>
              <a:t>Protein Metabolism. </a:t>
            </a:r>
            <a:r>
              <a:rPr lang="en-US" sz="2400" dirty="0"/>
              <a:t>Cortisol </a:t>
            </a:r>
            <a:r>
              <a:rPr lang="en-US" sz="2400" b="1" dirty="0">
                <a:solidFill>
                  <a:srgbClr val="0070C0"/>
                </a:solidFill>
                <a:effectLst>
                  <a:outerShdw blurRad="38100" dist="38100" dir="2700000" algn="tl">
                    <a:srgbClr val="FFFFFF"/>
                  </a:outerShdw>
                </a:effectLst>
              </a:rPr>
              <a:t>reduces protein stores</a:t>
            </a:r>
            <a:r>
              <a:rPr lang="en-US" sz="2400" dirty="0">
                <a:solidFill>
                  <a:srgbClr val="0070C0"/>
                </a:solidFill>
              </a:rPr>
              <a:t> </a:t>
            </a:r>
            <a:r>
              <a:rPr lang="en-US" sz="2400" dirty="0"/>
              <a:t>in essentially all body cells (especially the muscle and lymphoid tissue) except those of the liver.</a:t>
            </a:r>
            <a:r>
              <a:rPr lang="en-US" sz="2400" b="1" dirty="0"/>
              <a:t> </a:t>
            </a:r>
            <a:r>
              <a:rPr lang="en-US" sz="2400" dirty="0"/>
              <a:t>This is caused by both decreased protein synthesis and increased catabolism of protein already in the cells.</a:t>
            </a:r>
          </a:p>
          <a:p>
            <a:pPr marL="609600" indent="-609600" algn="just" eaLnBrk="1" fontAlgn="auto" hangingPunct="1">
              <a:spcAft>
                <a:spcPts val="0"/>
              </a:spcAft>
              <a:defRPr/>
            </a:pPr>
            <a:r>
              <a:rPr lang="en-US" sz="2400" dirty="0"/>
              <a:t>In the presence of great excesses of cortisol, the </a:t>
            </a:r>
            <a:r>
              <a:rPr lang="en-US" sz="2400" b="1" dirty="0">
                <a:solidFill>
                  <a:srgbClr val="0070C0"/>
                </a:solidFill>
                <a:effectLst>
                  <a:outerShdw blurRad="38100" dist="38100" dir="2700000" algn="tl">
                    <a:srgbClr val="FFFFFF"/>
                  </a:outerShdw>
                </a:effectLst>
              </a:rPr>
              <a:t>muscles</a:t>
            </a:r>
            <a:r>
              <a:rPr lang="en-US" sz="2400" dirty="0"/>
              <a:t> can become very weak and the</a:t>
            </a:r>
            <a:r>
              <a:rPr lang="en-US" sz="2400" b="1" dirty="0">
                <a:solidFill>
                  <a:srgbClr val="0070C0"/>
                </a:solidFill>
                <a:effectLst>
                  <a:outerShdw blurRad="38100" dist="38100" dir="2700000" algn="tl">
                    <a:srgbClr val="FFFFFF"/>
                  </a:outerShdw>
                </a:effectLst>
              </a:rPr>
              <a:t> immunity </a:t>
            </a:r>
            <a:r>
              <a:rPr lang="en-US" sz="2400" dirty="0"/>
              <a:t>functions of the lymphoid tissue is greatly decreased. But at the same time liver proteins become enhanced and the plasma proteins are also increased.</a:t>
            </a:r>
          </a:p>
        </p:txBody>
      </p:sp>
      <p:pic>
        <p:nvPicPr>
          <p:cNvPr id="61444" name="Audio 1">
            <a:hlinkClick r:id="" action="ppaction://media"/>
            <a:extLst>
              <a:ext uri="{FF2B5EF4-FFF2-40B4-BE49-F238E27FC236}">
                <a16:creationId xmlns:a16="http://schemas.microsoft.com/office/drawing/2014/main" id="{A66C8806-6614-4604-FB35-21A75ACDFA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7162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134F6C1D-3672-276A-1ECD-274361A38244}"/>
              </a:ext>
            </a:extLst>
          </p:cNvPr>
          <p:cNvSpPr>
            <a:spLocks noGrp="1" noChangeArrowheads="1"/>
          </p:cNvSpPr>
          <p:nvPr>
            <p:ph type="body" idx="1"/>
          </p:nvPr>
        </p:nvSpPr>
        <p:spPr>
          <a:xfrm>
            <a:off x="228600" y="533400"/>
            <a:ext cx="8763000" cy="5486400"/>
          </a:xfrm>
        </p:spPr>
        <p:txBody>
          <a:bodyPr rtlCol="0">
            <a:normAutofit/>
          </a:bodyPr>
          <a:lstStyle/>
          <a:p>
            <a:pPr marL="609600" indent="-609600" algn="just" eaLnBrk="1" fontAlgn="auto" hangingPunct="1">
              <a:spcAft>
                <a:spcPts val="0"/>
              </a:spcAft>
              <a:buFont typeface="Wingdings" panose="05000000000000000000" pitchFamily="2" charset="2"/>
              <a:buAutoNum type="arabicPeriod" startAt="3"/>
              <a:defRPr/>
            </a:pPr>
            <a:r>
              <a:rPr lang="en-US" sz="2800" b="1" dirty="0"/>
              <a:t>Fat Metabolism. </a:t>
            </a:r>
            <a:r>
              <a:rPr lang="en-US" sz="2800" dirty="0"/>
              <a:t>Cortisol</a:t>
            </a:r>
            <a:r>
              <a:rPr lang="en-US" sz="2800" b="1" dirty="0"/>
              <a:t> </a:t>
            </a:r>
            <a:r>
              <a:rPr lang="en-US" sz="2800" dirty="0"/>
              <a:t>promotes </a:t>
            </a:r>
            <a:r>
              <a:rPr lang="en-US" sz="2800" b="1" dirty="0">
                <a:solidFill>
                  <a:srgbClr val="0070C0"/>
                </a:solidFill>
                <a:effectLst>
                  <a:outerShdw blurRad="38100" dist="38100" dir="2700000" algn="tl">
                    <a:srgbClr val="FFFFFF"/>
                  </a:outerShdw>
                </a:effectLst>
              </a:rPr>
              <a:t>mobilization of fatty acids</a:t>
            </a:r>
            <a:r>
              <a:rPr lang="en-US" sz="2800" dirty="0">
                <a:solidFill>
                  <a:srgbClr val="0070C0"/>
                </a:solidFill>
              </a:rPr>
              <a:t> </a:t>
            </a:r>
            <a:r>
              <a:rPr lang="en-US" sz="2800" dirty="0"/>
              <a:t>from adipose tissue which increases the concentration of free fatty acids in the plasma, thereby increasing their utilization for energy. </a:t>
            </a:r>
          </a:p>
          <a:p>
            <a:pPr marL="609600" indent="-609600" algn="just" eaLnBrk="1" fontAlgn="auto" hangingPunct="1">
              <a:spcAft>
                <a:spcPts val="0"/>
              </a:spcAft>
              <a:defRPr/>
            </a:pPr>
            <a:r>
              <a:rPr lang="en-US" sz="2800" dirty="0"/>
              <a:t>Many people with excess cortisol secretion develop obesity, with excess deposition of fat in the chest and head regions of the body, giving a buffalo-like torso and a rounded “moon face.”</a:t>
            </a:r>
          </a:p>
        </p:txBody>
      </p:sp>
      <p:pic>
        <p:nvPicPr>
          <p:cNvPr id="62467" name="Audio 1">
            <a:hlinkClick r:id="" action="ppaction://media"/>
            <a:extLst>
              <a:ext uri="{FF2B5EF4-FFF2-40B4-BE49-F238E27FC236}">
                <a16:creationId xmlns:a16="http://schemas.microsoft.com/office/drawing/2014/main" id="{29D4164D-BB28-3A87-7E67-7BBC1E8546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3819"/>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4C8A531-1CE2-98A4-F5F9-E68856EE090B}"/>
              </a:ext>
            </a:extLst>
          </p:cNvPr>
          <p:cNvSpPr>
            <a:spLocks noGrp="1" noChangeArrowheads="1"/>
          </p:cNvSpPr>
          <p:nvPr>
            <p:ph type="title"/>
          </p:nvPr>
        </p:nvSpPr>
        <p:spPr>
          <a:xfrm>
            <a:off x="1524000" y="-228600"/>
            <a:ext cx="7086600" cy="1447800"/>
          </a:xfrm>
        </p:spPr>
        <p:txBody>
          <a:bodyPr/>
          <a:lstStyle/>
          <a:p>
            <a:pPr eaLnBrk="1" hangingPunct="1"/>
            <a:r>
              <a:rPr lang="en-US" altLang="en-US"/>
              <a:t>Classification of hormones</a:t>
            </a:r>
          </a:p>
        </p:txBody>
      </p:sp>
      <p:sp>
        <p:nvSpPr>
          <p:cNvPr id="8195" name="Rectangle 3">
            <a:extLst>
              <a:ext uri="{FF2B5EF4-FFF2-40B4-BE49-F238E27FC236}">
                <a16:creationId xmlns:a16="http://schemas.microsoft.com/office/drawing/2014/main" id="{3433DB62-918A-65E9-87FE-DBBEE9A7E387}"/>
              </a:ext>
            </a:extLst>
          </p:cNvPr>
          <p:cNvSpPr>
            <a:spLocks noGrp="1" noChangeArrowheads="1"/>
          </p:cNvSpPr>
          <p:nvPr>
            <p:ph idx="1"/>
          </p:nvPr>
        </p:nvSpPr>
        <p:spPr>
          <a:xfrm>
            <a:off x="304800" y="990600"/>
            <a:ext cx="8482013" cy="5638800"/>
          </a:xfrm>
        </p:spPr>
        <p:txBody>
          <a:bodyPr/>
          <a:lstStyle/>
          <a:p>
            <a:pPr algn="just" eaLnBrk="1" hangingPunct="1"/>
            <a:r>
              <a:rPr lang="en-US" altLang="en-US" sz="2400"/>
              <a:t>1. </a:t>
            </a:r>
            <a:r>
              <a:rPr lang="en-US" altLang="en-US" sz="2400">
                <a:solidFill>
                  <a:srgbClr val="0070C0"/>
                </a:solidFill>
              </a:rPr>
              <a:t>Proteins and polypeptide H.: </a:t>
            </a:r>
            <a:r>
              <a:rPr lang="en-US" altLang="en-US" sz="2400" i="1"/>
              <a:t>as </a:t>
            </a:r>
            <a:r>
              <a:rPr lang="en-US" altLang="en-US" sz="2400"/>
              <a:t>anterior and posterior pituitary hormones, the pancreatic hormones, the parathyroid gland (parathyroid hormone), and many others. Most of the hormones in the body belong to this class. They are synthesized by the cells (ER) first as inactive prohormones and later become activated in the GA.</a:t>
            </a:r>
          </a:p>
          <a:p>
            <a:pPr algn="just" eaLnBrk="1" hangingPunct="1"/>
            <a:r>
              <a:rPr lang="en-US" altLang="en-US" sz="2400"/>
              <a:t>2. </a:t>
            </a:r>
            <a:r>
              <a:rPr lang="en-US" altLang="en-US" sz="2400">
                <a:solidFill>
                  <a:srgbClr val="0070C0"/>
                </a:solidFill>
              </a:rPr>
              <a:t>Steroids H.:  </a:t>
            </a:r>
            <a:r>
              <a:rPr lang="en-US" altLang="en-US" sz="2400"/>
              <a:t>as adrenal cortex H. (cortisol and aldosterone), the ovaries (estrogen and progesterone), the testes (testosterone), and the placenta (estrogen and progesterone). They are usually derived from cholesterol  and are highly lipid soluble, once synthesized, they simply diffuse across the cell membrane and enter the interstitial fluid and then the blood.</a:t>
            </a:r>
          </a:p>
          <a:p>
            <a:pPr algn="just" eaLnBrk="1" hangingPunct="1"/>
            <a:r>
              <a:rPr lang="en-US" altLang="en-US" sz="2400"/>
              <a:t>3. </a:t>
            </a:r>
            <a:r>
              <a:rPr lang="en-US" altLang="en-US" sz="2400">
                <a:solidFill>
                  <a:srgbClr val="0070C0"/>
                </a:solidFill>
              </a:rPr>
              <a:t>Derivatives of the amino acid tyrosine H., </a:t>
            </a:r>
            <a:r>
              <a:rPr lang="en-US" altLang="en-US" sz="2400" i="1"/>
              <a:t>as</a:t>
            </a:r>
            <a:r>
              <a:rPr lang="en-US" altLang="en-US" sz="2400"/>
              <a:t> thyroid (thyroxine and triiodothyronine) and the adrenal medullae (epinephrine and norepinephrine).</a:t>
            </a:r>
          </a:p>
        </p:txBody>
      </p:sp>
      <p:sp>
        <p:nvSpPr>
          <p:cNvPr id="8196" name="Slide Number Placeholder 5">
            <a:extLst>
              <a:ext uri="{FF2B5EF4-FFF2-40B4-BE49-F238E27FC236}">
                <a16:creationId xmlns:a16="http://schemas.microsoft.com/office/drawing/2014/main" id="{D64C5D4C-67F9-7805-8039-1640F04261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552138-D1E4-49B4-80F2-1EA3DD98E793}" type="slidenum">
              <a:rPr lang="en-US" altLang="en-US"/>
              <a:pPr/>
              <a:t>6</a:t>
            </a:fld>
            <a:endParaRPr lang="en-US"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A68840F-1C72-640E-C2D9-B16BA710057F}"/>
              </a:ext>
            </a:extLst>
          </p:cNvPr>
          <p:cNvSpPr>
            <a:spLocks noGrp="1" noChangeArrowheads="1"/>
          </p:cNvSpPr>
          <p:nvPr>
            <p:ph type="title"/>
          </p:nvPr>
        </p:nvSpPr>
        <p:spPr>
          <a:xfrm>
            <a:off x="609600" y="228600"/>
            <a:ext cx="8382000" cy="533400"/>
          </a:xfrm>
        </p:spPr>
        <p:txBody>
          <a:bodyPr/>
          <a:lstStyle/>
          <a:p>
            <a:pPr algn="ctr" eaLnBrk="1" hangingPunct="1"/>
            <a:r>
              <a:rPr lang="en-US" altLang="en-US" sz="2800" b="1">
                <a:solidFill>
                  <a:srgbClr val="0070C0"/>
                </a:solidFill>
              </a:rPr>
              <a:t>Role of cortisol in resisting  Stress and Inflammation</a:t>
            </a:r>
          </a:p>
        </p:txBody>
      </p:sp>
      <p:sp>
        <p:nvSpPr>
          <p:cNvPr id="63491" name="Rectangle 3">
            <a:extLst>
              <a:ext uri="{FF2B5EF4-FFF2-40B4-BE49-F238E27FC236}">
                <a16:creationId xmlns:a16="http://schemas.microsoft.com/office/drawing/2014/main" id="{52CF97AE-C26D-33F3-EDC8-ADF86A91D160}"/>
              </a:ext>
            </a:extLst>
          </p:cNvPr>
          <p:cNvSpPr>
            <a:spLocks noGrp="1" noChangeArrowheads="1"/>
          </p:cNvSpPr>
          <p:nvPr>
            <p:ph type="body" idx="1"/>
          </p:nvPr>
        </p:nvSpPr>
        <p:spPr>
          <a:xfrm>
            <a:off x="304800" y="1143000"/>
            <a:ext cx="8610600" cy="5562600"/>
          </a:xfrm>
        </p:spPr>
        <p:txBody>
          <a:bodyPr/>
          <a:lstStyle/>
          <a:p>
            <a:pPr eaLnBrk="1" hangingPunct="1">
              <a:lnSpc>
                <a:spcPct val="80000"/>
              </a:lnSpc>
            </a:pPr>
            <a:r>
              <a:rPr lang="en-US" altLang="en-US" sz="3200"/>
              <a:t>Almost any type of stress, whether physical or neurogenic, causes an immediate and marked increase in ACTH secretion followed within minutes by greatly increased secretion of cortisol. </a:t>
            </a:r>
          </a:p>
          <a:p>
            <a:pPr eaLnBrk="1" hangingPunct="1">
              <a:lnSpc>
                <a:spcPct val="80000"/>
              </a:lnSpc>
            </a:pPr>
            <a:r>
              <a:rPr lang="en-US" altLang="en-US" sz="3200"/>
              <a:t>Some of the different types of stress that increase cortisol release are the following:</a:t>
            </a:r>
          </a:p>
          <a:p>
            <a:pPr eaLnBrk="1" hangingPunct="1">
              <a:lnSpc>
                <a:spcPct val="80000"/>
              </a:lnSpc>
              <a:buFont typeface="Wingdings" panose="05000000000000000000" pitchFamily="2" charset="2"/>
              <a:buNone/>
            </a:pPr>
            <a:r>
              <a:rPr lang="en-US" altLang="en-US" sz="3200"/>
              <a:t>1.</a:t>
            </a:r>
            <a:r>
              <a:rPr lang="en-US" altLang="en-US" sz="2800"/>
              <a:t>Trauma of almost any type</a:t>
            </a:r>
          </a:p>
          <a:p>
            <a:pPr eaLnBrk="1" hangingPunct="1">
              <a:lnSpc>
                <a:spcPct val="80000"/>
              </a:lnSpc>
              <a:buFont typeface="Wingdings" panose="05000000000000000000" pitchFamily="2" charset="2"/>
              <a:buNone/>
            </a:pPr>
            <a:r>
              <a:rPr lang="en-US" altLang="en-US" sz="2800"/>
              <a:t>2. Infection</a:t>
            </a:r>
          </a:p>
          <a:p>
            <a:pPr eaLnBrk="1" hangingPunct="1">
              <a:lnSpc>
                <a:spcPct val="80000"/>
              </a:lnSpc>
              <a:buFont typeface="Wingdings" panose="05000000000000000000" pitchFamily="2" charset="2"/>
              <a:buNone/>
            </a:pPr>
            <a:r>
              <a:rPr lang="en-US" altLang="en-US" sz="2800"/>
              <a:t>3. Intense heat or cold</a:t>
            </a:r>
          </a:p>
          <a:p>
            <a:pPr eaLnBrk="1" hangingPunct="1">
              <a:lnSpc>
                <a:spcPct val="80000"/>
              </a:lnSpc>
              <a:buFont typeface="Wingdings" panose="05000000000000000000" pitchFamily="2" charset="2"/>
              <a:buNone/>
            </a:pPr>
            <a:r>
              <a:rPr lang="en-US" altLang="en-US" sz="2800"/>
              <a:t>4. Surgery</a:t>
            </a:r>
          </a:p>
          <a:p>
            <a:pPr eaLnBrk="1" hangingPunct="1">
              <a:lnSpc>
                <a:spcPct val="80000"/>
              </a:lnSpc>
              <a:buFont typeface="Wingdings" panose="05000000000000000000" pitchFamily="2" charset="2"/>
              <a:buNone/>
            </a:pPr>
            <a:r>
              <a:rPr lang="en-US" altLang="en-US" sz="2800"/>
              <a:t>5. Almost any debilitating disease</a:t>
            </a:r>
          </a:p>
        </p:txBody>
      </p:sp>
      <p:pic>
        <p:nvPicPr>
          <p:cNvPr id="63492" name="Audio 1">
            <a:hlinkClick r:id="" action="ppaction://media"/>
            <a:extLst>
              <a:ext uri="{FF2B5EF4-FFF2-40B4-BE49-F238E27FC236}">
                <a16:creationId xmlns:a16="http://schemas.microsoft.com/office/drawing/2014/main" id="{B404CB13-293A-8ADE-D1FE-36D10AF8E2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5234"/>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E3849FBE-2178-2911-D684-C92B2440A558}"/>
              </a:ext>
            </a:extLst>
          </p:cNvPr>
          <p:cNvSpPr>
            <a:spLocks noGrp="1" noChangeArrowheads="1"/>
          </p:cNvSpPr>
          <p:nvPr>
            <p:ph type="body" idx="1"/>
          </p:nvPr>
        </p:nvSpPr>
        <p:spPr>
          <a:xfrm>
            <a:off x="304800" y="381000"/>
            <a:ext cx="8458200" cy="6477000"/>
          </a:xfrm>
        </p:spPr>
        <p:txBody>
          <a:bodyPr rtlCol="0">
            <a:normAutofit/>
          </a:bodyPr>
          <a:lstStyle/>
          <a:p>
            <a:pPr algn="ctr" eaLnBrk="1" fontAlgn="auto" hangingPunct="1">
              <a:spcAft>
                <a:spcPts val="0"/>
              </a:spcAft>
              <a:defRPr/>
            </a:pPr>
            <a:r>
              <a:rPr lang="en-US" sz="2800" b="1" dirty="0"/>
              <a:t>Anti-inflammatory effects of high levels of cortisol. </a:t>
            </a:r>
          </a:p>
          <a:p>
            <a:pPr algn="just" eaLnBrk="1" fontAlgn="auto" hangingPunct="1">
              <a:spcAft>
                <a:spcPts val="0"/>
              </a:spcAft>
              <a:buFont typeface="Wingdings" panose="05000000000000000000" pitchFamily="2" charset="2"/>
              <a:buNone/>
              <a:defRPr/>
            </a:pPr>
            <a:r>
              <a:rPr lang="en-US" sz="2400" dirty="0"/>
              <a:t>Large amounts of cortisol can usually block the inflammation or even reverse many of its effects. </a:t>
            </a:r>
          </a:p>
          <a:p>
            <a:pPr algn="just" eaLnBrk="1" fontAlgn="auto" hangingPunct="1">
              <a:spcAft>
                <a:spcPts val="0"/>
              </a:spcAft>
              <a:defRPr/>
            </a:pPr>
            <a:r>
              <a:rPr lang="en-US" sz="2400" dirty="0"/>
              <a:t>The two basic anti-inflammatory effects of cortisol are (1) it can </a:t>
            </a:r>
            <a:r>
              <a:rPr lang="en-US" sz="2400" dirty="0">
                <a:solidFill>
                  <a:srgbClr val="0070C0"/>
                </a:solidFill>
                <a:effectLst>
                  <a:outerShdw blurRad="38100" dist="38100" dir="2700000" algn="tl">
                    <a:srgbClr val="FFFFFF"/>
                  </a:outerShdw>
                </a:effectLst>
              </a:rPr>
              <a:t>block the early stages </a:t>
            </a:r>
            <a:r>
              <a:rPr lang="en-US" sz="2400" dirty="0"/>
              <a:t>of the inflammatory process (2) if inflammation has already begun, it causes </a:t>
            </a:r>
            <a:r>
              <a:rPr lang="en-US" sz="2400" dirty="0">
                <a:solidFill>
                  <a:srgbClr val="0070C0"/>
                </a:solidFill>
                <a:effectLst>
                  <a:outerShdw blurRad="38100" dist="38100" dir="2700000" algn="tl">
                    <a:srgbClr val="FFFFFF"/>
                  </a:outerShdw>
                </a:effectLst>
              </a:rPr>
              <a:t>rapid resolution</a:t>
            </a:r>
            <a:r>
              <a:rPr lang="en-US" sz="2400" dirty="0">
                <a:solidFill>
                  <a:srgbClr val="0070C0"/>
                </a:solidFill>
              </a:rPr>
              <a:t> </a:t>
            </a:r>
            <a:r>
              <a:rPr lang="en-US" sz="2400" dirty="0"/>
              <a:t>of the inflammation and increased rapidity of </a:t>
            </a:r>
            <a:r>
              <a:rPr lang="en-US" sz="2400" dirty="0">
                <a:solidFill>
                  <a:srgbClr val="0070C0"/>
                </a:solidFill>
                <a:effectLst>
                  <a:outerShdw blurRad="38100" dist="38100" dir="2700000" algn="tl">
                    <a:srgbClr val="FFFFFF"/>
                  </a:outerShdw>
                </a:effectLst>
              </a:rPr>
              <a:t>healing</a:t>
            </a:r>
            <a:r>
              <a:rPr lang="en-US" sz="2400" dirty="0"/>
              <a:t>. </a:t>
            </a:r>
          </a:p>
          <a:p>
            <a:pPr algn="just" eaLnBrk="1" fontAlgn="auto" hangingPunct="1">
              <a:spcAft>
                <a:spcPts val="0"/>
              </a:spcAft>
              <a:defRPr/>
            </a:pPr>
            <a:endParaRPr lang="en-US" sz="2400" dirty="0"/>
          </a:p>
          <a:p>
            <a:pPr algn="just" eaLnBrk="1" fontAlgn="auto" hangingPunct="1">
              <a:spcAft>
                <a:spcPts val="0"/>
              </a:spcAft>
              <a:defRPr/>
            </a:pPr>
            <a:r>
              <a:rPr lang="en-US" sz="2400" dirty="0"/>
              <a:t>Because it reduces inflammation and the release of inflammatory products, cortisol effectively prevents shock or death in anaphylaxis. </a:t>
            </a:r>
          </a:p>
          <a:p>
            <a:pPr algn="just" eaLnBrk="1" fontAlgn="auto" hangingPunct="1">
              <a:spcAft>
                <a:spcPts val="0"/>
              </a:spcAft>
              <a:defRPr/>
            </a:pPr>
            <a:r>
              <a:rPr lang="en-US" sz="2400" dirty="0"/>
              <a:t>Cortisol also decreases the number of eosinophils and lymphocytes in the blood. </a:t>
            </a:r>
          </a:p>
          <a:p>
            <a:pPr algn="just" eaLnBrk="1" fontAlgn="auto" hangingPunct="1">
              <a:spcAft>
                <a:spcPts val="0"/>
              </a:spcAft>
              <a:defRPr/>
            </a:pPr>
            <a:endParaRPr lang="en-US" sz="2400" dirty="0"/>
          </a:p>
        </p:txBody>
      </p:sp>
      <p:pic>
        <p:nvPicPr>
          <p:cNvPr id="64515" name="Audio 1">
            <a:hlinkClick r:id="" action="ppaction://media"/>
            <a:extLst>
              <a:ext uri="{FF2B5EF4-FFF2-40B4-BE49-F238E27FC236}">
                <a16:creationId xmlns:a16="http://schemas.microsoft.com/office/drawing/2014/main" id="{16B7603B-5EB8-8D08-E11A-F9E77A4F39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9784"/>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5C5A8A89-DA64-03E9-DE97-73204DC6F160}"/>
              </a:ext>
            </a:extLst>
          </p:cNvPr>
          <p:cNvSpPr>
            <a:spLocks noGrp="1" noChangeArrowheads="1"/>
          </p:cNvSpPr>
          <p:nvPr>
            <p:ph type="title"/>
          </p:nvPr>
        </p:nvSpPr>
        <p:spPr>
          <a:xfrm>
            <a:off x="990600" y="228600"/>
            <a:ext cx="7467600" cy="1066800"/>
          </a:xfrm>
        </p:spPr>
        <p:txBody>
          <a:bodyPr/>
          <a:lstStyle/>
          <a:p>
            <a:pPr eaLnBrk="1" hangingPunct="1"/>
            <a:r>
              <a:rPr lang="en-US" altLang="en-US" sz="4000" b="1">
                <a:solidFill>
                  <a:srgbClr val="0070C0"/>
                </a:solidFill>
              </a:rPr>
              <a:t>Regulation of cortisol secretion</a:t>
            </a:r>
          </a:p>
        </p:txBody>
      </p:sp>
      <p:sp>
        <p:nvSpPr>
          <p:cNvPr id="65539" name="Rectangle 3">
            <a:extLst>
              <a:ext uri="{FF2B5EF4-FFF2-40B4-BE49-F238E27FC236}">
                <a16:creationId xmlns:a16="http://schemas.microsoft.com/office/drawing/2014/main" id="{FE2008B3-0DE5-7F82-B90F-B04917FDBF74}"/>
              </a:ext>
            </a:extLst>
          </p:cNvPr>
          <p:cNvSpPr>
            <a:spLocks noGrp="1" noChangeArrowheads="1"/>
          </p:cNvSpPr>
          <p:nvPr>
            <p:ph type="body" idx="1"/>
          </p:nvPr>
        </p:nvSpPr>
        <p:spPr>
          <a:xfrm>
            <a:off x="381000" y="1219200"/>
            <a:ext cx="8458200" cy="5638800"/>
          </a:xfrm>
        </p:spPr>
        <p:txBody>
          <a:bodyPr/>
          <a:lstStyle/>
          <a:p>
            <a:pPr algn="just" eaLnBrk="1" hangingPunct="1"/>
            <a:r>
              <a:rPr lang="en-US" altLang="en-US" sz="2800"/>
              <a:t>Secretion of cortisol is controlled almost entirely by ACTH secreted by the anterior pituitary gland. The ACTH itself is controlled by corticotropin- releasing factor (CRF) from the hypothalamus. </a:t>
            </a:r>
          </a:p>
          <a:p>
            <a:pPr algn="just" eaLnBrk="1" hangingPunct="1"/>
            <a:r>
              <a:rPr lang="en-US" altLang="en-US" sz="2800"/>
              <a:t>Physical or mental stress causes secretion of hypothalamic CRF into the hypophysial portal system that can lead within minutes to greatly enhanced secretion of ACTH and consequently cortisol.</a:t>
            </a:r>
          </a:p>
        </p:txBody>
      </p:sp>
      <p:pic>
        <p:nvPicPr>
          <p:cNvPr id="65540" name="Audio 1">
            <a:hlinkClick r:id="" action="ppaction://media"/>
            <a:extLst>
              <a:ext uri="{FF2B5EF4-FFF2-40B4-BE49-F238E27FC236}">
                <a16:creationId xmlns:a16="http://schemas.microsoft.com/office/drawing/2014/main" id="{F0D10C35-ADC0-1E07-A4B5-C71952CCE9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5024"/>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a:extLst>
              <a:ext uri="{FF2B5EF4-FFF2-40B4-BE49-F238E27FC236}">
                <a16:creationId xmlns:a16="http://schemas.microsoft.com/office/drawing/2014/main" id="{B6A74EF6-A7C4-4721-6D6B-405D7A225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2261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5">
            <a:extLst>
              <a:ext uri="{FF2B5EF4-FFF2-40B4-BE49-F238E27FC236}">
                <a16:creationId xmlns:a16="http://schemas.microsoft.com/office/drawing/2014/main" id="{490A1D3B-EE5C-EE76-7FF6-59C797AC0E6D}"/>
              </a:ext>
            </a:extLst>
          </p:cNvPr>
          <p:cNvSpPr>
            <a:spLocks noChangeArrowheads="1"/>
          </p:cNvSpPr>
          <p:nvPr/>
        </p:nvSpPr>
        <p:spPr bwMode="auto">
          <a:xfrm>
            <a:off x="381000" y="6415088"/>
            <a:ext cx="807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t>Mechanism for regulation of glucocorticoid (cortisol) secretion</a:t>
            </a:r>
          </a:p>
        </p:txBody>
      </p:sp>
      <p:pic>
        <p:nvPicPr>
          <p:cNvPr id="66564" name="Audio 1">
            <a:hlinkClick r:id="" action="ppaction://media"/>
            <a:extLst>
              <a:ext uri="{FF2B5EF4-FFF2-40B4-BE49-F238E27FC236}">
                <a16:creationId xmlns:a16="http://schemas.microsoft.com/office/drawing/2014/main" id="{543C10F2-AB39-F0E6-7AF4-DCCC867129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2643"/>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a:extLst>
              <a:ext uri="{FF2B5EF4-FFF2-40B4-BE49-F238E27FC236}">
                <a16:creationId xmlns:a16="http://schemas.microsoft.com/office/drawing/2014/main" id="{F8AC96E4-E0A4-FE9D-E6B0-D3B1D6E48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6858000"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67587" name="Audio 1">
            <a:hlinkClick r:id="" action="ppaction://media"/>
            <a:extLst>
              <a:ext uri="{FF2B5EF4-FFF2-40B4-BE49-F238E27FC236}">
                <a16:creationId xmlns:a16="http://schemas.microsoft.com/office/drawing/2014/main" id="{F2E42B30-56C9-94B3-E9AC-25BBA965D7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1933"/>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30E1893-E377-62DD-4DAD-AB70962AD3FA}"/>
              </a:ext>
            </a:extLst>
          </p:cNvPr>
          <p:cNvSpPr>
            <a:spLocks noGrp="1" noChangeArrowheads="1"/>
          </p:cNvSpPr>
          <p:nvPr>
            <p:ph type="title"/>
          </p:nvPr>
        </p:nvSpPr>
        <p:spPr>
          <a:xfrm>
            <a:off x="914400" y="228600"/>
            <a:ext cx="7467600" cy="685800"/>
          </a:xfrm>
        </p:spPr>
        <p:txBody>
          <a:bodyPr/>
          <a:lstStyle/>
          <a:p>
            <a:pPr algn="ctr" eaLnBrk="1" hangingPunct="1"/>
            <a:r>
              <a:rPr lang="en-US" altLang="en-US" sz="3200" b="1"/>
              <a:t>Hyperadrenalism-Cushing’s Syndrome</a:t>
            </a:r>
          </a:p>
        </p:txBody>
      </p:sp>
      <p:sp>
        <p:nvSpPr>
          <p:cNvPr id="68611" name="Rectangle 3">
            <a:extLst>
              <a:ext uri="{FF2B5EF4-FFF2-40B4-BE49-F238E27FC236}">
                <a16:creationId xmlns:a16="http://schemas.microsoft.com/office/drawing/2014/main" id="{7E3041EA-9485-3446-BFD0-8C83EB4A2CDB}"/>
              </a:ext>
            </a:extLst>
          </p:cNvPr>
          <p:cNvSpPr>
            <a:spLocks noGrp="1" noChangeArrowheads="1"/>
          </p:cNvSpPr>
          <p:nvPr>
            <p:ph type="body" idx="1"/>
          </p:nvPr>
        </p:nvSpPr>
        <p:spPr>
          <a:xfrm>
            <a:off x="304800" y="1295400"/>
            <a:ext cx="8610600" cy="5943600"/>
          </a:xfrm>
        </p:spPr>
        <p:txBody>
          <a:bodyPr/>
          <a:lstStyle/>
          <a:p>
            <a:pPr marL="609600" indent="-609600" algn="just" eaLnBrk="1" hangingPunct="1"/>
            <a:r>
              <a:rPr lang="en-US" altLang="en-US" sz="2200"/>
              <a:t>Most of the abnormalities of Cushing’s syndrome are ascribable to abnormal amounts of cortisol, but excess secretion of androgens may also cause important effects.</a:t>
            </a:r>
          </a:p>
          <a:p>
            <a:pPr marL="609600" indent="-609600" algn="just" eaLnBrk="1" hangingPunct="1">
              <a:buFont typeface="Wingdings" panose="05000000000000000000" pitchFamily="2" charset="2"/>
              <a:buNone/>
            </a:pPr>
            <a:r>
              <a:rPr lang="en-US" altLang="en-US" sz="2200"/>
              <a:t>Causes of hypercortisolism:</a:t>
            </a:r>
          </a:p>
          <a:p>
            <a:pPr marL="609600" indent="-609600" algn="just" eaLnBrk="1" hangingPunct="1">
              <a:buSzPct val="120000"/>
              <a:buFont typeface="Wingdings" panose="05000000000000000000" pitchFamily="2" charset="2"/>
              <a:buAutoNum type="arabicPeriod"/>
            </a:pPr>
            <a:r>
              <a:rPr lang="en-US" altLang="en-US" sz="2200"/>
              <a:t>Adenomas of the anterior pituitary that secrete large amounts of ACTH</a:t>
            </a:r>
          </a:p>
          <a:p>
            <a:pPr marL="609600" indent="-609600" algn="just" eaLnBrk="1" hangingPunct="1">
              <a:buSzPct val="120000"/>
              <a:buFont typeface="Wingdings" panose="05000000000000000000" pitchFamily="2" charset="2"/>
              <a:buAutoNum type="arabicPeriod"/>
            </a:pPr>
            <a:r>
              <a:rPr lang="en-US" altLang="en-US" sz="2200"/>
              <a:t>Hypersecretion of corticotropic releasing factor (CRF) by the hypothalamus.</a:t>
            </a:r>
          </a:p>
          <a:p>
            <a:pPr marL="609600" indent="-609600" algn="just" eaLnBrk="1" hangingPunct="1">
              <a:buSzPct val="120000"/>
              <a:buFont typeface="Wingdings" panose="05000000000000000000" pitchFamily="2" charset="2"/>
              <a:buAutoNum type="arabicPeriod"/>
            </a:pPr>
            <a:r>
              <a:rPr lang="en-US" altLang="en-US" sz="2200"/>
              <a:t>Ectopic ACTH secretion by some abdominal tumors.</a:t>
            </a:r>
          </a:p>
          <a:p>
            <a:pPr marL="609600" indent="-609600" algn="just" eaLnBrk="1" hangingPunct="1">
              <a:buSzPct val="120000"/>
              <a:buFont typeface="Wingdings" panose="05000000000000000000" pitchFamily="2" charset="2"/>
              <a:buAutoNum type="arabicPeriod"/>
            </a:pPr>
            <a:r>
              <a:rPr lang="en-US" altLang="en-US" sz="2200"/>
              <a:t>Adenoma of the adrenal cortex.</a:t>
            </a:r>
          </a:p>
          <a:p>
            <a:pPr marL="609600" indent="-609600" algn="just" eaLnBrk="1" hangingPunct="1">
              <a:buSzPct val="120000"/>
              <a:buFont typeface="Wingdings" panose="05000000000000000000" pitchFamily="2" charset="2"/>
              <a:buAutoNum type="arabicPeriod"/>
            </a:pPr>
            <a:r>
              <a:rPr lang="en-US" altLang="en-US" sz="2200"/>
              <a:t>Cushing’s syndrome can also occur when large amounts of glucocorticoids are administered over prolonged periods for therapeutic purposes such as for rheumatoid arthritis.</a:t>
            </a:r>
          </a:p>
          <a:p>
            <a:pPr marL="609600" indent="-609600" algn="just" eaLnBrk="1" hangingPunct="1"/>
            <a:r>
              <a:rPr lang="en-US" altLang="en-US" sz="2200"/>
              <a:t>When Cushing’s syndrome is secondary to excess secretion of ACTH by the anterior pituitary, this is referred to as </a:t>
            </a:r>
            <a:r>
              <a:rPr lang="en-US" altLang="en-US" sz="2200" i="1"/>
              <a:t>Cushing’s disease.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AB3FD77-7EA6-0790-203B-CD75AD86F6E7}"/>
              </a:ext>
            </a:extLst>
          </p:cNvPr>
          <p:cNvSpPr>
            <a:spLocks noGrp="1" noChangeArrowheads="1"/>
          </p:cNvSpPr>
          <p:nvPr>
            <p:ph type="title"/>
          </p:nvPr>
        </p:nvSpPr>
        <p:spPr>
          <a:xfrm>
            <a:off x="1143000" y="0"/>
            <a:ext cx="7848600" cy="914400"/>
          </a:xfrm>
        </p:spPr>
        <p:txBody>
          <a:bodyPr/>
          <a:lstStyle/>
          <a:p>
            <a:pPr algn="ctr" eaLnBrk="1" hangingPunct="1"/>
            <a:r>
              <a:rPr lang="en-US" altLang="en-US" sz="4000"/>
              <a:t>Features of Cushing's syndrome</a:t>
            </a:r>
          </a:p>
        </p:txBody>
      </p:sp>
      <p:sp>
        <p:nvSpPr>
          <p:cNvPr id="38915" name="Rectangle 3">
            <a:extLst>
              <a:ext uri="{FF2B5EF4-FFF2-40B4-BE49-F238E27FC236}">
                <a16:creationId xmlns:a16="http://schemas.microsoft.com/office/drawing/2014/main" id="{E889B186-D1AA-10C3-0B82-44DDAF88AAAA}"/>
              </a:ext>
            </a:extLst>
          </p:cNvPr>
          <p:cNvSpPr>
            <a:spLocks noGrp="1" noChangeArrowheads="1"/>
          </p:cNvSpPr>
          <p:nvPr>
            <p:ph type="body" idx="1"/>
          </p:nvPr>
        </p:nvSpPr>
        <p:spPr>
          <a:xfrm>
            <a:off x="228600" y="990600"/>
            <a:ext cx="8686800" cy="5562600"/>
          </a:xfrm>
        </p:spPr>
        <p:txBody>
          <a:bodyPr/>
          <a:lstStyle/>
          <a:p>
            <a:pPr algn="just" eaLnBrk="1" hangingPunct="1">
              <a:defRPr/>
            </a:pPr>
            <a:r>
              <a:rPr lang="en-US" sz="2800" b="1" dirty="0">
                <a:effectLst>
                  <a:outerShdw blurRad="38100" dist="38100" dir="2700000" algn="tl">
                    <a:srgbClr val="FFFFFF"/>
                  </a:outerShdw>
                </a:effectLst>
              </a:rPr>
              <a:t>Buffalo torso</a:t>
            </a:r>
            <a:r>
              <a:rPr lang="en-US" sz="2800" dirty="0"/>
              <a:t>, due to extra deposition of fat in the thoracic and upper abdominal regions, </a:t>
            </a:r>
          </a:p>
          <a:p>
            <a:pPr algn="just" eaLnBrk="1" hangingPunct="1">
              <a:defRPr/>
            </a:pPr>
            <a:r>
              <a:rPr lang="en-US" sz="2800" dirty="0"/>
              <a:t>Edematous appearance of the face (</a:t>
            </a:r>
            <a:r>
              <a:rPr lang="en-US" sz="2800" b="1" dirty="0">
                <a:effectLst>
                  <a:outerShdw blurRad="38100" dist="38100" dir="2700000" algn="tl">
                    <a:srgbClr val="FFFFFF"/>
                  </a:outerShdw>
                </a:effectLst>
              </a:rPr>
              <a:t>moon face</a:t>
            </a:r>
            <a:r>
              <a:rPr lang="en-US" sz="2800" dirty="0"/>
              <a:t>),  </a:t>
            </a:r>
          </a:p>
          <a:p>
            <a:pPr algn="just" eaLnBrk="1" hangingPunct="1">
              <a:defRPr/>
            </a:pPr>
            <a:r>
              <a:rPr lang="en-US" sz="2800" b="1" dirty="0">
                <a:effectLst>
                  <a:outerShdw blurRad="38100" dist="38100" dir="2700000" algn="tl">
                    <a:srgbClr val="FFFFFF"/>
                  </a:outerShdw>
                </a:effectLst>
              </a:rPr>
              <a:t>Acne and hirsutism </a:t>
            </a:r>
            <a:r>
              <a:rPr lang="en-US" sz="2800" dirty="0"/>
              <a:t>(excess growth of facial hair)</a:t>
            </a:r>
          </a:p>
          <a:p>
            <a:pPr algn="just" eaLnBrk="1" hangingPunct="1">
              <a:defRPr/>
            </a:pPr>
            <a:r>
              <a:rPr lang="en-US" sz="2800" dirty="0"/>
              <a:t>About 80 per cent of patients have </a:t>
            </a:r>
            <a:r>
              <a:rPr lang="en-US" sz="2800" b="1" dirty="0">
                <a:effectLst>
                  <a:outerShdw blurRad="38100" dist="38100" dir="2700000" algn="tl">
                    <a:srgbClr val="FFFFFF"/>
                  </a:outerShdw>
                </a:effectLst>
              </a:rPr>
              <a:t>hypertension</a:t>
            </a:r>
            <a:r>
              <a:rPr lang="en-US" sz="2800" dirty="0"/>
              <a:t>, presumably because of the slight mineralocorticoid effects of cortisol.</a:t>
            </a:r>
          </a:p>
          <a:p>
            <a:pPr eaLnBrk="1" hangingPunct="1">
              <a:defRPr/>
            </a:pPr>
            <a:r>
              <a:rPr lang="en-US" sz="2800" dirty="0"/>
              <a:t>Increased blood </a:t>
            </a:r>
            <a:r>
              <a:rPr lang="en-US" sz="2800" b="1" dirty="0">
                <a:effectLst>
                  <a:outerShdw blurRad="38100" dist="38100" dir="2700000" algn="tl">
                    <a:srgbClr val="FFFFFF"/>
                  </a:outerShdw>
                </a:effectLst>
              </a:rPr>
              <a:t>glucose concentration</a:t>
            </a:r>
            <a:r>
              <a:rPr lang="en-US" sz="2800" dirty="0"/>
              <a:t>. </a:t>
            </a:r>
          </a:p>
          <a:p>
            <a:pPr algn="just" eaLnBrk="1" hangingPunct="1">
              <a:defRPr/>
            </a:pPr>
            <a:r>
              <a:rPr lang="en-US" sz="2800" b="1" dirty="0">
                <a:effectLst>
                  <a:outerShdw blurRad="38100" dist="38100" dir="2700000" algn="tl">
                    <a:srgbClr val="FFFFFF"/>
                  </a:outerShdw>
                </a:effectLst>
              </a:rPr>
              <a:t>Decreased tissue protein </a:t>
            </a:r>
            <a:r>
              <a:rPr lang="en-US" sz="2800" dirty="0"/>
              <a:t>anywhere in the body but specially in the muscles (sever weakness), in the lymphoid tissue (depressed immune response), in the skin (</a:t>
            </a:r>
            <a:r>
              <a:rPr lang="en-US" sz="2800" dirty="0" err="1"/>
              <a:t>stria</a:t>
            </a:r>
            <a:r>
              <a:rPr lang="en-US" sz="2800" dirty="0"/>
              <a:t>) and in the bones (osteoporosis).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122D4FC-027B-B229-BB82-F3961E541AEA}"/>
              </a:ext>
            </a:extLst>
          </p:cNvPr>
          <p:cNvSpPr>
            <a:spLocks noGrp="1" noChangeArrowheads="1"/>
          </p:cNvSpPr>
          <p:nvPr>
            <p:ph type="title"/>
          </p:nvPr>
        </p:nvSpPr>
        <p:spPr>
          <a:xfrm>
            <a:off x="609600" y="1066800"/>
            <a:ext cx="8077200" cy="4267200"/>
          </a:xfrm>
        </p:spPr>
        <p:txBody>
          <a:bodyPr/>
          <a:lstStyle/>
          <a:p>
            <a:pPr algn="ctr" eaLnBrk="1" hangingPunct="1">
              <a:defRPr/>
            </a:pPr>
            <a:r>
              <a:rPr lang="en-US" sz="5400" b="1" dirty="0">
                <a:effectLst>
                  <a:outerShdw blurRad="38100" dist="38100" dir="2700000" algn="tl">
                    <a:srgbClr val="010199"/>
                  </a:outerShdw>
                </a:effectLst>
              </a:rPr>
              <a:t>Insulin, Glucagon, </a:t>
            </a:r>
            <a:br>
              <a:rPr lang="en-US" sz="5400" b="1" dirty="0">
                <a:effectLst>
                  <a:outerShdw blurRad="38100" dist="38100" dir="2700000" algn="tl">
                    <a:srgbClr val="010199"/>
                  </a:outerShdw>
                </a:effectLst>
              </a:rPr>
            </a:br>
            <a:r>
              <a:rPr lang="en-US" sz="5400" b="1" dirty="0">
                <a:effectLst>
                  <a:outerShdw blurRad="38100" dist="38100" dir="2700000" algn="tl">
                    <a:srgbClr val="010199"/>
                  </a:outerShdw>
                </a:effectLst>
              </a:rPr>
              <a:t>and</a:t>
            </a:r>
            <a:br>
              <a:rPr lang="en-US" sz="5400" b="1" dirty="0">
                <a:effectLst>
                  <a:outerShdw blurRad="38100" dist="38100" dir="2700000" algn="tl">
                    <a:srgbClr val="010199"/>
                  </a:outerShdw>
                </a:effectLst>
              </a:rPr>
            </a:br>
            <a:r>
              <a:rPr lang="en-US" sz="5400" b="1" dirty="0">
                <a:effectLst>
                  <a:outerShdw blurRad="38100" dist="38100" dir="2700000" algn="tl">
                    <a:srgbClr val="010199"/>
                  </a:outerShdw>
                </a:effectLst>
              </a:rPr>
              <a:t>Diabetes Mellitus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4525CDAD-F3DF-7E78-AFC5-9C086785A766}"/>
              </a:ext>
            </a:extLst>
          </p:cNvPr>
          <p:cNvSpPr>
            <a:spLocks noGrp="1" noChangeArrowheads="1"/>
          </p:cNvSpPr>
          <p:nvPr>
            <p:ph type="body" idx="1"/>
          </p:nvPr>
        </p:nvSpPr>
        <p:spPr>
          <a:xfrm>
            <a:off x="381000" y="457200"/>
            <a:ext cx="8458200" cy="6096000"/>
          </a:xfrm>
        </p:spPr>
        <p:txBody>
          <a:bodyPr/>
          <a:lstStyle/>
          <a:p>
            <a:pPr algn="just" eaLnBrk="1" hangingPunct="1">
              <a:defRPr/>
            </a:pPr>
            <a:r>
              <a:rPr lang="en-US" sz="2800" dirty="0"/>
              <a:t>The pancreas, in addition to its digestive functions, secretes two important hormones, </a:t>
            </a:r>
            <a:r>
              <a:rPr lang="en-US" sz="2800" i="1" dirty="0"/>
              <a:t>insulin </a:t>
            </a:r>
            <a:r>
              <a:rPr lang="en-US" sz="2800" dirty="0"/>
              <a:t>and </a:t>
            </a:r>
            <a:r>
              <a:rPr lang="en-US" sz="2800" i="1" dirty="0"/>
              <a:t>glucagon</a:t>
            </a:r>
            <a:r>
              <a:rPr lang="en-US" sz="2800" dirty="0"/>
              <a:t>, that are crucial for normal regulation of glucose, lipid, and protein metabolism.</a:t>
            </a:r>
          </a:p>
          <a:p>
            <a:pPr algn="just" eaLnBrk="1" hangingPunct="1">
              <a:defRPr/>
            </a:pPr>
            <a:r>
              <a:rPr lang="en-US" sz="2800" dirty="0"/>
              <a:t>The pancreas is composed of two major types of tissues: </a:t>
            </a:r>
          </a:p>
          <a:p>
            <a:pPr algn="just" eaLnBrk="1" hangingPunct="1">
              <a:buFont typeface="Wingdings" panose="05000000000000000000" pitchFamily="2" charset="2"/>
              <a:buNone/>
              <a:defRPr/>
            </a:pPr>
            <a:r>
              <a:rPr lang="en-US" sz="2800" dirty="0"/>
              <a:t>(1) The </a:t>
            </a:r>
            <a:r>
              <a:rPr lang="en-US" sz="2800" b="1" i="1" dirty="0">
                <a:effectLst>
                  <a:outerShdw blurRad="38100" dist="38100" dir="2700000" algn="tl">
                    <a:srgbClr val="FFFFFF"/>
                  </a:outerShdw>
                </a:effectLst>
              </a:rPr>
              <a:t>acini</a:t>
            </a:r>
            <a:r>
              <a:rPr lang="en-US" sz="2800" dirty="0"/>
              <a:t>, which secrete digestive juices into the duodenum. </a:t>
            </a:r>
          </a:p>
          <a:p>
            <a:pPr algn="just" eaLnBrk="1" hangingPunct="1">
              <a:buFont typeface="Wingdings" panose="05000000000000000000" pitchFamily="2" charset="2"/>
              <a:buNone/>
              <a:defRPr/>
            </a:pPr>
            <a:r>
              <a:rPr lang="en-US" sz="2800" dirty="0"/>
              <a:t>(2) The </a:t>
            </a:r>
            <a:r>
              <a:rPr lang="en-US" sz="2800" b="1" i="1" dirty="0">
                <a:effectLst>
                  <a:outerShdw blurRad="38100" dist="38100" dir="2700000" algn="tl">
                    <a:srgbClr val="FFFFFF"/>
                  </a:outerShdw>
                </a:effectLst>
              </a:rPr>
              <a:t>islets of Langerhans</a:t>
            </a:r>
            <a:r>
              <a:rPr lang="en-US" sz="2800" dirty="0"/>
              <a:t>, which secrete insulin (beta cells), glucagon (alpha cells) and somatostatin (delta cells) directly into the blood.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DAC5EA3-A3D7-76D4-D89A-243CDE6D5A7A}"/>
              </a:ext>
            </a:extLst>
          </p:cNvPr>
          <p:cNvSpPr>
            <a:spLocks noGrp="1" noChangeArrowheads="1"/>
          </p:cNvSpPr>
          <p:nvPr>
            <p:ph type="title"/>
          </p:nvPr>
        </p:nvSpPr>
        <p:spPr>
          <a:xfrm>
            <a:off x="1371600" y="152400"/>
            <a:ext cx="5791200" cy="1143000"/>
          </a:xfrm>
        </p:spPr>
        <p:txBody>
          <a:bodyPr/>
          <a:lstStyle/>
          <a:p>
            <a:pPr algn="ctr" eaLnBrk="1" hangingPunct="1">
              <a:defRPr/>
            </a:pPr>
            <a:r>
              <a:rPr lang="en-US" b="1" dirty="0">
                <a:effectLst>
                  <a:outerShdw blurRad="38100" dist="38100" dir="2700000" algn="tl">
                    <a:srgbClr val="010199"/>
                  </a:outerShdw>
                </a:effectLst>
              </a:rPr>
              <a:t>Insulin hormone</a:t>
            </a:r>
            <a:r>
              <a:rPr lang="en-US" dirty="0">
                <a:effectLst>
                  <a:outerShdw blurRad="38100" dist="38100" dir="2700000" algn="tl">
                    <a:srgbClr val="010199"/>
                  </a:outerShdw>
                </a:effectLst>
              </a:rPr>
              <a:t> </a:t>
            </a:r>
          </a:p>
        </p:txBody>
      </p:sp>
      <p:sp>
        <p:nvSpPr>
          <p:cNvPr id="41987" name="Rectangle 3">
            <a:extLst>
              <a:ext uri="{FF2B5EF4-FFF2-40B4-BE49-F238E27FC236}">
                <a16:creationId xmlns:a16="http://schemas.microsoft.com/office/drawing/2014/main" id="{F619DC80-B3A5-3F1C-7B9D-763A51A662B6}"/>
              </a:ext>
            </a:extLst>
          </p:cNvPr>
          <p:cNvSpPr>
            <a:spLocks noGrp="1" noChangeArrowheads="1"/>
          </p:cNvSpPr>
          <p:nvPr>
            <p:ph type="body" idx="1"/>
          </p:nvPr>
        </p:nvSpPr>
        <p:spPr>
          <a:xfrm>
            <a:off x="152400" y="1219200"/>
            <a:ext cx="8686800" cy="5715000"/>
          </a:xfrm>
        </p:spPr>
        <p:txBody>
          <a:bodyPr/>
          <a:lstStyle/>
          <a:p>
            <a:pPr algn="just" eaLnBrk="1" hangingPunct="1">
              <a:defRPr/>
            </a:pPr>
            <a:r>
              <a:rPr lang="en-US" sz="2800" dirty="0"/>
              <a:t>When there is great abundance of energy-giving foods in the diet, especially excess amounts of carbohydrates, insulin is secreted in great quantity. In turn, the insulin plays an important role in storing the excess energy. </a:t>
            </a:r>
          </a:p>
          <a:p>
            <a:pPr algn="just" eaLnBrk="1" hangingPunct="1">
              <a:defRPr/>
            </a:pPr>
            <a:r>
              <a:rPr lang="en-US" sz="2800" dirty="0"/>
              <a:t>In the case of excess </a:t>
            </a:r>
            <a:r>
              <a:rPr lang="en-US" sz="2800" b="1" dirty="0"/>
              <a:t>carbohydrates</a:t>
            </a:r>
            <a:r>
              <a:rPr lang="en-US" sz="2800" dirty="0"/>
              <a:t>, it causes them to be stored as </a:t>
            </a:r>
            <a:r>
              <a:rPr lang="en-US" sz="2800" b="1" dirty="0">
                <a:effectLst>
                  <a:outerShdw blurRad="38100" dist="38100" dir="2700000" algn="tl">
                    <a:srgbClr val="FFFFFF"/>
                  </a:outerShdw>
                </a:effectLst>
              </a:rPr>
              <a:t>glycogen</a:t>
            </a:r>
            <a:r>
              <a:rPr lang="en-US" sz="2800" dirty="0"/>
              <a:t> mainly in the liver and muscles. Also, all the excess carbohydrates that cannot be stored as glycogen are converted under the stimulus of insulin into</a:t>
            </a:r>
            <a:r>
              <a:rPr lang="en-US" sz="2800" b="1" dirty="0">
                <a:effectLst>
                  <a:outerShdw blurRad="38100" dist="38100" dir="2700000" algn="tl">
                    <a:srgbClr val="FFFFFF"/>
                  </a:outerShdw>
                </a:effectLst>
              </a:rPr>
              <a:t> fats </a:t>
            </a:r>
            <a:r>
              <a:rPr lang="en-US" sz="2800" dirty="0"/>
              <a:t>and stored in the adipose tissue.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ECE5C17B-D752-2AF0-0B45-A2C34E1846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D445EA-1076-4916-926E-45EC215F27E1}" type="slidenum">
              <a:rPr lang="en-US" altLang="en-US"/>
              <a:pPr/>
              <a:t>7</a:t>
            </a:fld>
            <a:endParaRPr lang="en-US" altLang="en-US"/>
          </a:p>
        </p:txBody>
      </p:sp>
      <p:sp>
        <p:nvSpPr>
          <p:cNvPr id="10243" name="Text Box 6">
            <a:extLst>
              <a:ext uri="{FF2B5EF4-FFF2-40B4-BE49-F238E27FC236}">
                <a16:creationId xmlns:a16="http://schemas.microsoft.com/office/drawing/2014/main" id="{2A3C4E19-235A-33C7-61B1-CAC08B1D9E2D}"/>
              </a:ext>
            </a:extLst>
          </p:cNvPr>
          <p:cNvSpPr txBox="1">
            <a:spLocks noChangeArrowheads="1"/>
          </p:cNvSpPr>
          <p:nvPr/>
        </p:nvSpPr>
        <p:spPr bwMode="auto">
          <a:xfrm>
            <a:off x="152400" y="149225"/>
            <a:ext cx="8991600"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endParaRPr kumimoji="1" lang="en-US" altLang="en-US" sz="2800" dirty="0">
              <a:latin typeface="Times New Roman" panose="02020603050405020304" pitchFamily="18" charset="0"/>
            </a:endParaRPr>
          </a:p>
          <a:p>
            <a:pPr algn="ctr" eaLnBrk="1" hangingPunct="1">
              <a:spcBef>
                <a:spcPct val="50000"/>
              </a:spcBef>
              <a:defRPr/>
            </a:pPr>
            <a:r>
              <a:rPr kumimoji="1" lang="en-US" altLang="en-US" sz="2800" dirty="0">
                <a:latin typeface="Times New Roman" panose="02020603050405020304" pitchFamily="18" charset="0"/>
              </a:rPr>
              <a:t>General principles about hormones.</a:t>
            </a:r>
          </a:p>
          <a:p>
            <a:pPr algn="ctr" eaLnBrk="1" hangingPunct="1">
              <a:spcBef>
                <a:spcPct val="50000"/>
              </a:spcBef>
              <a:defRPr/>
            </a:pPr>
            <a:endParaRPr kumimoji="1" lang="en-US" altLang="en-US" sz="2800" dirty="0">
              <a:latin typeface="Times New Roman" panose="02020603050405020304" pitchFamily="18" charset="0"/>
            </a:endParaRPr>
          </a:p>
          <a:p>
            <a:pPr algn="just" eaLnBrk="1" hangingPunct="1">
              <a:lnSpc>
                <a:spcPct val="80000"/>
              </a:lnSpc>
              <a:spcBef>
                <a:spcPct val="20000"/>
              </a:spcBef>
              <a:buClr>
                <a:schemeClr val="hlink"/>
              </a:buClr>
              <a:buSzPct val="90000"/>
              <a:buFont typeface="Wingdings" panose="05000000000000000000" pitchFamily="2" charset="2"/>
              <a:buNone/>
              <a:defRPr/>
            </a:pPr>
            <a:r>
              <a:rPr lang="en-US" altLang="en-US" sz="2400" dirty="0">
                <a:solidFill>
                  <a:srgbClr val="0070C0"/>
                </a:solidFill>
                <a:latin typeface="+mn-lt"/>
                <a:cs typeface="+mn-cs"/>
              </a:rPr>
              <a:t>1.Hormone release </a:t>
            </a:r>
            <a:r>
              <a:rPr kumimoji="1" lang="en-US" altLang="en-US" sz="2800" dirty="0">
                <a:latin typeface="Times New Roman" panose="02020603050405020304" pitchFamily="18" charset="0"/>
              </a:rPr>
              <a:t>is influenced by seasonal changes, various stages of development and aging, the diurnal (daily) cycle, and sleep. For example, the secretion of growth hormone is markedly increased during the early period of sleep but is reduced during the later stages of sleep</a:t>
            </a:r>
          </a:p>
          <a:p>
            <a:pPr algn="just" eaLnBrk="1" hangingPunct="1">
              <a:defRPr/>
            </a:pPr>
            <a:r>
              <a:rPr lang="en-US" altLang="en-US" sz="2400" dirty="0">
                <a:solidFill>
                  <a:srgbClr val="0070C0"/>
                </a:solidFill>
                <a:latin typeface="+mn-lt"/>
                <a:cs typeface="+mn-cs"/>
              </a:rPr>
              <a:t>2.Concentration</a:t>
            </a:r>
            <a:r>
              <a:rPr kumimoji="1" lang="en-US" altLang="en-US" sz="2800" dirty="0">
                <a:latin typeface="Times New Roman" panose="02020603050405020304" pitchFamily="18" charset="0"/>
              </a:rPr>
              <a:t> ranges from as little as 1 </a:t>
            </a:r>
            <a:r>
              <a:rPr kumimoji="1" lang="en-US" altLang="en-US" sz="2800" dirty="0" err="1">
                <a:latin typeface="Times New Roman" panose="02020603050405020304" pitchFamily="18" charset="0"/>
              </a:rPr>
              <a:t>picogram</a:t>
            </a:r>
            <a:r>
              <a:rPr kumimoji="1" lang="en-US" altLang="en-US" sz="2800" dirty="0">
                <a:latin typeface="Times New Roman" panose="02020603050405020304" pitchFamily="18" charset="0"/>
              </a:rPr>
              <a:t> /ml of blood to a few micrograms. </a:t>
            </a:r>
          </a:p>
          <a:p>
            <a:pPr algn="just" eaLnBrk="1" hangingPunct="1">
              <a:defRPr/>
            </a:pPr>
            <a:r>
              <a:rPr lang="en-US" altLang="en-US" sz="2400" dirty="0">
                <a:solidFill>
                  <a:srgbClr val="0070C0"/>
                </a:solidFill>
                <a:latin typeface="+mn-lt"/>
                <a:cs typeface="+mn-cs"/>
              </a:rPr>
              <a:t>3.Onset  and duration of hormone secretion </a:t>
            </a:r>
            <a:r>
              <a:rPr kumimoji="1" lang="en-US" altLang="en-US" sz="2800" dirty="0">
                <a:latin typeface="Times New Roman" panose="02020603050405020304" pitchFamily="18" charset="0"/>
              </a:rPr>
              <a:t>differ among different hormones. E.g. norepinephrine versus growth hormone.</a:t>
            </a:r>
          </a:p>
          <a:p>
            <a:pPr algn="just" eaLnBrk="1" hangingPunct="1">
              <a:buFontTx/>
              <a:buChar char="•"/>
              <a:defRPr/>
            </a:pPr>
            <a:endParaRPr kumimoji="1" lang="en-US" altLang="en-US" sz="2800" dirty="0">
              <a:latin typeface="Times New Roman" panose="02020603050405020304" pitchFamily="18" charset="0"/>
            </a:endParaRPr>
          </a:p>
          <a:p>
            <a:pPr algn="just" eaLnBrk="1" hangingPunct="1">
              <a:defRPr/>
            </a:pPr>
            <a:endParaRPr kumimoji="1" lang="en-US" altLang="en-US" sz="2800" dirty="0">
              <a:latin typeface="Times New Roman" panose="02020603050405020304" pitchFamily="18" charset="0"/>
            </a:endParaRPr>
          </a:p>
          <a:p>
            <a:pPr algn="just" eaLnBrk="1" hangingPunct="1">
              <a:defRPr/>
            </a:pPr>
            <a:endParaRPr kumimoji="1" lang="en-US" altLang="en-US" sz="2800" dirty="0">
              <a:latin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790BF2A3-DE1C-6168-83B2-A3BB580E7DF6}"/>
              </a:ext>
            </a:extLst>
          </p:cNvPr>
          <p:cNvSpPr>
            <a:spLocks noGrp="1" noChangeArrowheads="1"/>
          </p:cNvSpPr>
          <p:nvPr>
            <p:ph type="body" idx="1"/>
          </p:nvPr>
        </p:nvSpPr>
        <p:spPr>
          <a:xfrm>
            <a:off x="457200" y="762000"/>
            <a:ext cx="8305800" cy="5562600"/>
          </a:xfrm>
        </p:spPr>
        <p:txBody>
          <a:bodyPr/>
          <a:lstStyle/>
          <a:p>
            <a:pPr algn="just" eaLnBrk="1" hangingPunct="1">
              <a:defRPr/>
            </a:pPr>
            <a:r>
              <a:rPr lang="en-US" sz="2800" dirty="0"/>
              <a:t>In the case of </a:t>
            </a:r>
            <a:r>
              <a:rPr lang="en-US" sz="2800" b="1" dirty="0"/>
              <a:t>proteins</a:t>
            </a:r>
            <a:r>
              <a:rPr lang="en-US" sz="2800" dirty="0"/>
              <a:t>, insulin has a direct effect in </a:t>
            </a:r>
            <a:r>
              <a:rPr lang="en-US" sz="2800" b="1" dirty="0">
                <a:effectLst>
                  <a:outerShdw blurRad="38100" dist="38100" dir="2700000" algn="tl">
                    <a:srgbClr val="FFFFFF"/>
                  </a:outerShdw>
                </a:effectLst>
              </a:rPr>
              <a:t>promoting amino acid uptake</a:t>
            </a:r>
            <a:r>
              <a:rPr lang="en-US" sz="2800" b="1" dirty="0"/>
              <a:t> </a:t>
            </a:r>
            <a:r>
              <a:rPr lang="en-US" sz="2800" dirty="0"/>
              <a:t>by cells and conversion of these amino acids into protein. In addition, it inhibits the breakdown of the proteins that are already in the cells. Therefore it has protein anabolic effect.</a:t>
            </a:r>
          </a:p>
          <a:p>
            <a:pPr algn="just" eaLnBrk="1" hangingPunct="1">
              <a:buFont typeface="Wingdings" panose="05000000000000000000" pitchFamily="2" charset="2"/>
              <a:buNone/>
              <a:defRPr/>
            </a:pPr>
            <a:endParaRPr lang="en-US" sz="2800" dirty="0"/>
          </a:p>
          <a:p>
            <a:pPr algn="just" eaLnBrk="1" hangingPunct="1">
              <a:defRPr/>
            </a:pPr>
            <a:r>
              <a:rPr lang="en-US" sz="2800" dirty="0"/>
              <a:t>Insulin first binds with and activates a membrane receptor that functions as an enzyme-linked receptor.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D4FBA46-35E3-8EAC-2338-01C06FE3222F}"/>
              </a:ext>
            </a:extLst>
          </p:cNvPr>
          <p:cNvSpPr>
            <a:spLocks noGrp="1" noChangeArrowheads="1"/>
          </p:cNvSpPr>
          <p:nvPr>
            <p:ph type="title"/>
          </p:nvPr>
        </p:nvSpPr>
        <p:spPr>
          <a:xfrm>
            <a:off x="609600" y="0"/>
            <a:ext cx="8153400" cy="990600"/>
          </a:xfrm>
        </p:spPr>
        <p:txBody>
          <a:bodyPr/>
          <a:lstStyle/>
          <a:p>
            <a:pPr algn="ctr" eaLnBrk="1" hangingPunct="1">
              <a:defRPr/>
            </a:pPr>
            <a:r>
              <a:rPr lang="en-US" sz="2800" b="1" dirty="0">
                <a:effectLst>
                  <a:outerShdw blurRad="38100" dist="38100" dir="2700000" algn="tl">
                    <a:srgbClr val="010199"/>
                  </a:outerShdw>
                </a:effectLst>
              </a:rPr>
              <a:t>Effect of Insulin on Carbohydrate</a:t>
            </a:r>
            <a:br>
              <a:rPr lang="en-US" sz="2800" b="1" dirty="0">
                <a:effectLst>
                  <a:outerShdw blurRad="38100" dist="38100" dir="2700000" algn="tl">
                    <a:srgbClr val="010199"/>
                  </a:outerShdw>
                </a:effectLst>
              </a:rPr>
            </a:br>
            <a:r>
              <a:rPr lang="en-US" sz="2800" b="1" dirty="0">
                <a:effectLst>
                  <a:outerShdw blurRad="38100" dist="38100" dir="2700000" algn="tl">
                    <a:srgbClr val="010199"/>
                  </a:outerShdw>
                </a:effectLst>
              </a:rPr>
              <a:t>Metabolism</a:t>
            </a:r>
          </a:p>
        </p:txBody>
      </p:sp>
      <p:sp>
        <p:nvSpPr>
          <p:cNvPr id="44035" name="Rectangle 3">
            <a:extLst>
              <a:ext uri="{FF2B5EF4-FFF2-40B4-BE49-F238E27FC236}">
                <a16:creationId xmlns:a16="http://schemas.microsoft.com/office/drawing/2014/main" id="{18CEB062-C3DF-C11C-1C57-15884E7A32DE}"/>
              </a:ext>
            </a:extLst>
          </p:cNvPr>
          <p:cNvSpPr>
            <a:spLocks noGrp="1" noChangeArrowheads="1"/>
          </p:cNvSpPr>
          <p:nvPr>
            <p:ph type="body" idx="1"/>
          </p:nvPr>
        </p:nvSpPr>
        <p:spPr>
          <a:xfrm>
            <a:off x="304800" y="914400"/>
            <a:ext cx="8382000" cy="5410200"/>
          </a:xfrm>
        </p:spPr>
        <p:txBody>
          <a:bodyPr/>
          <a:lstStyle/>
          <a:p>
            <a:pPr algn="just" eaLnBrk="1" hangingPunct="1">
              <a:defRPr/>
            </a:pPr>
            <a:r>
              <a:rPr lang="en-US" sz="2800" dirty="0"/>
              <a:t>Immediately after a high-carbohydrate meal, the glucose that is absorbed into the blood causes rapid secretion of insulin. The insulin in turn causes rapid uptake, storage, and use of glucose by almost all tissues of the body, but especially by the muscles, adipose tissue, and liver.</a:t>
            </a:r>
          </a:p>
          <a:p>
            <a:pPr algn="just" eaLnBrk="1" hangingPunct="1">
              <a:defRPr/>
            </a:pPr>
            <a:r>
              <a:rPr lang="en-US" sz="2800" dirty="0"/>
              <a:t>If the muscles are not exercising after a meal, most of the glucose is stored in the form of muscle glycogen instead of being used for </a:t>
            </a:r>
            <a:r>
              <a:rPr lang="en-US" sz="2800" b="1" i="1" dirty="0">
                <a:effectLst>
                  <a:outerShdw blurRad="38100" dist="38100" dir="2700000" algn="tl">
                    <a:srgbClr val="FFFFFF"/>
                  </a:outerShdw>
                </a:effectLst>
              </a:rPr>
              <a:t>energy</a:t>
            </a:r>
            <a:r>
              <a:rPr lang="en-US" sz="2800" dirty="0"/>
              <a:t>. The glycogen can later be used for energy by the muscle.</a:t>
            </a:r>
          </a:p>
          <a:p>
            <a:pPr algn="just" eaLnBrk="1" hangingPunct="1">
              <a:defRPr/>
            </a:pPr>
            <a:r>
              <a:rPr lang="en-US" sz="2800" i="1" dirty="0">
                <a:effectLst>
                  <a:outerShdw blurRad="38100" dist="38100" dir="2700000" algn="tl">
                    <a:srgbClr val="FFFFFF"/>
                  </a:outerShdw>
                </a:effectLst>
              </a:rPr>
              <a:t>The brain cells are permeable to glucose and can use glucose without the intermediation of insulin</a:t>
            </a:r>
            <a:r>
              <a:rPr lang="en-US" sz="2800" dirty="0">
                <a:effectLst>
                  <a:outerShdw blurRad="38100" dist="38100" dir="2700000" algn="tl">
                    <a:srgbClr val="FFFFFF"/>
                  </a:outerShdw>
                </a:effectLst>
              </a:rPr>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B3FB6BD1-972C-10AA-6679-82CF672F3C47}"/>
              </a:ext>
            </a:extLst>
          </p:cNvPr>
          <p:cNvSpPr>
            <a:spLocks noGrp="1" noChangeArrowheads="1"/>
          </p:cNvSpPr>
          <p:nvPr>
            <p:ph type="body" idx="1"/>
          </p:nvPr>
        </p:nvSpPr>
        <p:spPr>
          <a:xfrm>
            <a:off x="76200" y="304800"/>
            <a:ext cx="8991600" cy="6629400"/>
          </a:xfrm>
        </p:spPr>
        <p:txBody>
          <a:bodyPr/>
          <a:lstStyle/>
          <a:p>
            <a:pPr algn="just" eaLnBrk="1" hangingPunct="1">
              <a:defRPr/>
            </a:pPr>
            <a:r>
              <a:rPr lang="en-US" sz="2800" dirty="0"/>
              <a:t>Between meals, when food is not available and the blood glucose concentration begins to fall, insulin secretion </a:t>
            </a:r>
            <a:r>
              <a:rPr lang="en-US" sz="2800" b="1" dirty="0"/>
              <a:t>decreases</a:t>
            </a:r>
            <a:r>
              <a:rPr lang="en-US" sz="2800" dirty="0"/>
              <a:t> rapidly and the liver glycogen is split back into glucose, which is released back into the blood to keep the glucose concentration from falling too low.</a:t>
            </a:r>
          </a:p>
          <a:p>
            <a:pPr algn="just" eaLnBrk="1" hangingPunct="1">
              <a:defRPr/>
            </a:pPr>
            <a:r>
              <a:rPr lang="en-US" sz="2800" dirty="0"/>
              <a:t>When the quantity of glucose entering the liver cells is more than can be stored as glycogen or can be used for local hepatocyte metabolism, </a:t>
            </a:r>
            <a:r>
              <a:rPr lang="en-US" sz="2800" i="1" dirty="0"/>
              <a:t>insulin promotes the conversion of all this excess </a:t>
            </a:r>
            <a:r>
              <a:rPr lang="en-US" sz="2800" b="1" i="1" dirty="0">
                <a:effectLst>
                  <a:outerShdw blurRad="38100" dist="38100" dir="2700000" algn="tl">
                    <a:srgbClr val="FFFFFF"/>
                  </a:outerShdw>
                </a:effectLst>
              </a:rPr>
              <a:t>glucose into fatty acids</a:t>
            </a:r>
            <a:r>
              <a:rPr lang="en-US" sz="2800" dirty="0"/>
              <a:t>. These fatty acids are subsequently packaged as triglycerides and stored in adipose tissue.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55D180A-87F6-D168-8BF5-95C0E95904A0}"/>
              </a:ext>
            </a:extLst>
          </p:cNvPr>
          <p:cNvSpPr>
            <a:spLocks noGrp="1" noChangeArrowheads="1"/>
          </p:cNvSpPr>
          <p:nvPr>
            <p:ph type="title"/>
          </p:nvPr>
        </p:nvSpPr>
        <p:spPr>
          <a:xfrm>
            <a:off x="1600200" y="228600"/>
            <a:ext cx="7086600" cy="762000"/>
          </a:xfrm>
        </p:spPr>
        <p:txBody>
          <a:bodyPr/>
          <a:lstStyle/>
          <a:p>
            <a:pPr eaLnBrk="1" hangingPunct="1">
              <a:defRPr/>
            </a:pPr>
            <a:r>
              <a:rPr lang="en-US" sz="3200" b="1">
                <a:effectLst>
                  <a:outerShdw blurRad="38100" dist="38100" dir="2700000" algn="tl">
                    <a:srgbClr val="010199"/>
                  </a:outerShdw>
                </a:effectLst>
              </a:rPr>
              <a:t>Effect of Insulin on Fat Metabolism</a:t>
            </a:r>
          </a:p>
        </p:txBody>
      </p:sp>
      <p:sp>
        <p:nvSpPr>
          <p:cNvPr id="46083" name="Rectangle 3">
            <a:extLst>
              <a:ext uri="{FF2B5EF4-FFF2-40B4-BE49-F238E27FC236}">
                <a16:creationId xmlns:a16="http://schemas.microsoft.com/office/drawing/2014/main" id="{65845AA1-DDEC-A802-63A6-4049E4D92B6F}"/>
              </a:ext>
            </a:extLst>
          </p:cNvPr>
          <p:cNvSpPr>
            <a:spLocks noGrp="1" noChangeArrowheads="1"/>
          </p:cNvSpPr>
          <p:nvPr>
            <p:ph type="body" idx="1"/>
          </p:nvPr>
        </p:nvSpPr>
        <p:spPr>
          <a:xfrm>
            <a:off x="152400" y="1066800"/>
            <a:ext cx="8686800" cy="5486400"/>
          </a:xfrm>
        </p:spPr>
        <p:txBody>
          <a:bodyPr/>
          <a:lstStyle/>
          <a:p>
            <a:pPr algn="just" eaLnBrk="1" hangingPunct="1">
              <a:defRPr/>
            </a:pPr>
            <a:r>
              <a:rPr lang="en-US" sz="3200" dirty="0"/>
              <a:t>Insulin </a:t>
            </a:r>
            <a:r>
              <a:rPr lang="en-US" sz="3200" b="1" i="1" u="sng" dirty="0">
                <a:effectLst>
                  <a:outerShdw blurRad="38100" dist="38100" dir="2700000" algn="tl">
                    <a:srgbClr val="FFFFFF"/>
                  </a:outerShdw>
                </a:effectLst>
              </a:rPr>
              <a:t>decreases</a:t>
            </a:r>
            <a:r>
              <a:rPr lang="en-US" sz="3200" dirty="0"/>
              <a:t> the utilization of fat and </a:t>
            </a:r>
            <a:r>
              <a:rPr lang="en-US" sz="3200" b="1" i="1" u="sng" dirty="0">
                <a:effectLst>
                  <a:outerShdw blurRad="38100" dist="38100" dir="2700000" algn="tl">
                    <a:srgbClr val="FFFFFF"/>
                  </a:outerShdw>
                </a:effectLst>
              </a:rPr>
              <a:t>promotes fatty acid synthesis</a:t>
            </a:r>
            <a:r>
              <a:rPr lang="en-US" sz="3200" dirty="0"/>
              <a:t>. </a:t>
            </a:r>
          </a:p>
          <a:p>
            <a:pPr algn="just" eaLnBrk="1" hangingPunct="1">
              <a:defRPr/>
            </a:pPr>
            <a:r>
              <a:rPr lang="en-US" sz="3200" dirty="0"/>
              <a:t>Fat breakdown and using fat for energy are greatly enhanced in the </a:t>
            </a:r>
            <a:r>
              <a:rPr lang="en-US" sz="3200" b="1" i="1" u="sng" dirty="0">
                <a:effectLst>
                  <a:outerShdw blurRad="38100" dist="38100" dir="2700000" algn="tl">
                    <a:srgbClr val="FFFFFF"/>
                  </a:outerShdw>
                </a:effectLst>
              </a:rPr>
              <a:t>absence</a:t>
            </a:r>
            <a:r>
              <a:rPr lang="en-US" sz="3200" dirty="0"/>
              <a:t> of insulin. This occurs even normally between meals when secretion of insulin is minimal, but it becomes extreme in diabetes mellitus. The two major products of fat metabolism are </a:t>
            </a:r>
            <a:r>
              <a:rPr lang="en-US" sz="3200" b="1" i="1" u="sng" dirty="0">
                <a:effectLst>
                  <a:outerShdw blurRad="38100" dist="38100" dir="2700000" algn="tl">
                    <a:srgbClr val="FFFFFF"/>
                  </a:outerShdw>
                </a:effectLst>
              </a:rPr>
              <a:t>phospholipids and cholesterol</a:t>
            </a:r>
            <a:r>
              <a:rPr lang="en-US" sz="3200" dirty="0"/>
              <a:t>, that is why insulin deficiency promotes the development of atherosclerosis in people with serious diabetes.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52AED28-0FD2-9400-6A2B-87BDF6283C8F}"/>
              </a:ext>
            </a:extLst>
          </p:cNvPr>
          <p:cNvSpPr>
            <a:spLocks noGrp="1" noChangeArrowheads="1"/>
          </p:cNvSpPr>
          <p:nvPr>
            <p:ph type="title"/>
          </p:nvPr>
        </p:nvSpPr>
        <p:spPr>
          <a:xfrm>
            <a:off x="685800" y="228600"/>
            <a:ext cx="8077200" cy="990600"/>
          </a:xfrm>
        </p:spPr>
        <p:txBody>
          <a:bodyPr/>
          <a:lstStyle/>
          <a:p>
            <a:pPr eaLnBrk="1" hangingPunct="1">
              <a:defRPr/>
            </a:pPr>
            <a:r>
              <a:rPr lang="en-US" sz="2800" b="1">
                <a:effectLst>
                  <a:outerShdw blurRad="38100" dist="38100" dir="2700000" algn="tl">
                    <a:srgbClr val="010199"/>
                  </a:outerShdw>
                </a:effectLst>
              </a:rPr>
              <a:t>Effect of Insulin on Protein  Metabolism and on Growth</a:t>
            </a:r>
          </a:p>
        </p:txBody>
      </p:sp>
      <p:sp>
        <p:nvSpPr>
          <p:cNvPr id="77827" name="Rectangle 3">
            <a:extLst>
              <a:ext uri="{FF2B5EF4-FFF2-40B4-BE49-F238E27FC236}">
                <a16:creationId xmlns:a16="http://schemas.microsoft.com/office/drawing/2014/main" id="{17BA0260-7298-FC52-F1DE-A9091B9AA148}"/>
              </a:ext>
            </a:extLst>
          </p:cNvPr>
          <p:cNvSpPr>
            <a:spLocks noGrp="1" noChangeArrowheads="1"/>
          </p:cNvSpPr>
          <p:nvPr>
            <p:ph type="body" idx="1"/>
          </p:nvPr>
        </p:nvSpPr>
        <p:spPr>
          <a:xfrm>
            <a:off x="381000" y="1676400"/>
            <a:ext cx="8382000" cy="4343400"/>
          </a:xfrm>
        </p:spPr>
        <p:txBody>
          <a:bodyPr/>
          <a:lstStyle/>
          <a:p>
            <a:pPr algn="just" eaLnBrk="1" hangingPunct="1"/>
            <a:r>
              <a:rPr lang="en-US" altLang="en-US" sz="2800"/>
              <a:t>During the few hours after a meal, insulin promotes transport and storage of protein by the tissues and prevents the degradation of proteins. Both insulin and growth hormone interact synergistically to promote growth.</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a:extLst>
              <a:ext uri="{FF2B5EF4-FFF2-40B4-BE49-F238E27FC236}">
                <a16:creationId xmlns:a16="http://schemas.microsoft.com/office/drawing/2014/main" id="{FDAB26D4-2A0E-7C0E-B545-6ACF1AE7E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0"/>
            <a:ext cx="6189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a:extLst>
              <a:ext uri="{FF2B5EF4-FFF2-40B4-BE49-F238E27FC236}">
                <a16:creationId xmlns:a16="http://schemas.microsoft.com/office/drawing/2014/main" id="{4B572A03-A36A-2D13-DEE5-A0188C02F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739140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9875" name="Rectangle 5">
            <a:extLst>
              <a:ext uri="{FF2B5EF4-FFF2-40B4-BE49-F238E27FC236}">
                <a16:creationId xmlns:a16="http://schemas.microsoft.com/office/drawing/2014/main" id="{2B617136-9DF2-C9E1-5E07-29EB80FAAA49}"/>
              </a:ext>
            </a:extLst>
          </p:cNvPr>
          <p:cNvSpPr>
            <a:spLocks noChangeArrowheads="1"/>
          </p:cNvSpPr>
          <p:nvPr/>
        </p:nvSpPr>
        <p:spPr bwMode="auto">
          <a:xfrm>
            <a:off x="685800" y="6096000"/>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1" lang="en-US" altLang="en-US" sz="2400">
                <a:latin typeface="Times New Roman" panose="02020603050405020304" pitchFamily="18" charset="0"/>
              </a:rPr>
              <a:t>Increased blood glucose concentration is the primary controller of insulin secretion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4315255-1A8B-60A8-B099-ED1E1D9B40CB}"/>
              </a:ext>
            </a:extLst>
          </p:cNvPr>
          <p:cNvSpPr>
            <a:spLocks noGrp="1" noChangeArrowheads="1"/>
          </p:cNvSpPr>
          <p:nvPr>
            <p:ph type="title"/>
          </p:nvPr>
        </p:nvSpPr>
        <p:spPr>
          <a:xfrm>
            <a:off x="1219200" y="0"/>
            <a:ext cx="5867400" cy="990600"/>
          </a:xfrm>
        </p:spPr>
        <p:txBody>
          <a:bodyPr/>
          <a:lstStyle/>
          <a:p>
            <a:pPr eaLnBrk="1" hangingPunct="1">
              <a:defRPr/>
            </a:pPr>
            <a:r>
              <a:rPr lang="en-US" sz="3200" b="1">
                <a:effectLst>
                  <a:outerShdw blurRad="38100" dist="38100" dir="2700000" algn="tl">
                    <a:srgbClr val="010199"/>
                  </a:outerShdw>
                </a:effectLst>
              </a:rPr>
              <a:t>Glucagon and Its Functions</a:t>
            </a:r>
          </a:p>
        </p:txBody>
      </p:sp>
      <p:sp>
        <p:nvSpPr>
          <p:cNvPr id="49155" name="Rectangle 3">
            <a:extLst>
              <a:ext uri="{FF2B5EF4-FFF2-40B4-BE49-F238E27FC236}">
                <a16:creationId xmlns:a16="http://schemas.microsoft.com/office/drawing/2014/main" id="{CD9548FF-8476-72B6-A03F-882CDC1772FE}"/>
              </a:ext>
            </a:extLst>
          </p:cNvPr>
          <p:cNvSpPr>
            <a:spLocks noGrp="1" noChangeArrowheads="1"/>
          </p:cNvSpPr>
          <p:nvPr>
            <p:ph type="body" idx="1"/>
          </p:nvPr>
        </p:nvSpPr>
        <p:spPr>
          <a:xfrm>
            <a:off x="228600" y="990600"/>
            <a:ext cx="8686800" cy="5562600"/>
          </a:xfrm>
        </p:spPr>
        <p:txBody>
          <a:bodyPr/>
          <a:lstStyle/>
          <a:p>
            <a:pPr algn="just" eaLnBrk="1" hangingPunct="1">
              <a:defRPr/>
            </a:pPr>
            <a:r>
              <a:rPr lang="en-US" sz="2800" dirty="0"/>
              <a:t>Glucagon is secreted by the </a:t>
            </a:r>
            <a:r>
              <a:rPr lang="en-US" sz="2800" i="1" dirty="0"/>
              <a:t>alpha cells </a:t>
            </a:r>
            <a:r>
              <a:rPr lang="en-US" sz="2800" dirty="0"/>
              <a:t>of the islets of Langerhans when the blood glucose concentration falls. Its functions opposes that of the insulin.</a:t>
            </a:r>
          </a:p>
          <a:p>
            <a:pPr algn="just" eaLnBrk="1" hangingPunct="1">
              <a:defRPr/>
            </a:pPr>
            <a:r>
              <a:rPr lang="en-US" sz="2800" dirty="0"/>
              <a:t> The major effects of glucagon on glucose metabolism are:</a:t>
            </a:r>
          </a:p>
          <a:p>
            <a:pPr algn="just" eaLnBrk="1" hangingPunct="1">
              <a:buFont typeface="Wingdings" panose="05000000000000000000" pitchFamily="2" charset="2"/>
              <a:buNone/>
              <a:defRPr/>
            </a:pPr>
            <a:r>
              <a:rPr lang="en-US" sz="2800" dirty="0"/>
              <a:t>(1) Breakdown of liver glycogen (</a:t>
            </a:r>
            <a:r>
              <a:rPr lang="en-US" sz="2800" i="1" dirty="0" err="1">
                <a:effectLst>
                  <a:outerShdw blurRad="38100" dist="38100" dir="2700000" algn="tl">
                    <a:srgbClr val="FFFFFF"/>
                  </a:outerShdw>
                </a:effectLst>
              </a:rPr>
              <a:t>glycogenolysis</a:t>
            </a:r>
            <a:r>
              <a:rPr lang="en-US" sz="2800" dirty="0"/>
              <a:t>)</a:t>
            </a:r>
          </a:p>
          <a:p>
            <a:pPr algn="just" eaLnBrk="1" hangingPunct="1">
              <a:buFont typeface="Wingdings" panose="05000000000000000000" pitchFamily="2" charset="2"/>
              <a:buNone/>
              <a:defRPr/>
            </a:pPr>
            <a:r>
              <a:rPr lang="en-US" sz="2800" dirty="0"/>
              <a:t>(2) Increased </a:t>
            </a:r>
            <a:r>
              <a:rPr lang="en-US" sz="2800" i="1" dirty="0">
                <a:effectLst>
                  <a:outerShdw blurRad="38100" dist="38100" dir="2700000" algn="tl">
                    <a:srgbClr val="FFFFFF"/>
                  </a:outerShdw>
                </a:effectLst>
              </a:rPr>
              <a:t>gluconeogenesis</a:t>
            </a:r>
            <a:r>
              <a:rPr lang="en-US" sz="2800" i="1" dirty="0"/>
              <a:t> </a:t>
            </a:r>
            <a:r>
              <a:rPr lang="en-US" sz="2800" dirty="0"/>
              <a:t>in the liver.</a:t>
            </a:r>
          </a:p>
          <a:p>
            <a:pPr algn="just" eaLnBrk="1" hangingPunct="1">
              <a:defRPr/>
            </a:pPr>
            <a:r>
              <a:rPr lang="en-US" sz="2800" dirty="0"/>
              <a:t> Both of these effects greatly enhance the availability of glucose to the other organs of the body.</a:t>
            </a:r>
          </a:p>
          <a:p>
            <a:pPr algn="just" eaLnBrk="1" hangingPunct="1">
              <a:defRPr/>
            </a:pPr>
            <a:r>
              <a:rPr lang="en-US" sz="2800" dirty="0"/>
              <a:t>Glucagon also makes fatty acids available to the energy systems of the body and inhibits the storage of triglycerides in the liver.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6D348E0-D1D9-9F94-7B59-36216D0D50C2}"/>
              </a:ext>
            </a:extLst>
          </p:cNvPr>
          <p:cNvSpPr>
            <a:spLocks noGrp="1" noChangeArrowheads="1"/>
          </p:cNvSpPr>
          <p:nvPr>
            <p:ph type="title"/>
          </p:nvPr>
        </p:nvSpPr>
        <p:spPr/>
        <p:txBody>
          <a:bodyPr/>
          <a:lstStyle/>
          <a:p>
            <a:pPr algn="ctr" eaLnBrk="1" hangingPunct="1"/>
            <a:r>
              <a:rPr lang="en-US" altLang="en-US" b="1"/>
              <a:t>Diabetes Mellitus</a:t>
            </a:r>
          </a:p>
        </p:txBody>
      </p:sp>
      <p:sp>
        <p:nvSpPr>
          <p:cNvPr id="81923" name="Rectangle 3">
            <a:extLst>
              <a:ext uri="{FF2B5EF4-FFF2-40B4-BE49-F238E27FC236}">
                <a16:creationId xmlns:a16="http://schemas.microsoft.com/office/drawing/2014/main" id="{5ECF5C32-5246-3530-E8E5-A25A2C4B8DD5}"/>
              </a:ext>
            </a:extLst>
          </p:cNvPr>
          <p:cNvSpPr>
            <a:spLocks noGrp="1" noChangeArrowheads="1"/>
          </p:cNvSpPr>
          <p:nvPr>
            <p:ph type="body" idx="1"/>
          </p:nvPr>
        </p:nvSpPr>
        <p:spPr>
          <a:xfrm>
            <a:off x="457200" y="1295400"/>
            <a:ext cx="8305800" cy="5562600"/>
          </a:xfrm>
        </p:spPr>
        <p:txBody>
          <a:bodyPr/>
          <a:lstStyle/>
          <a:p>
            <a:pPr algn="just" eaLnBrk="1" hangingPunct="1"/>
            <a:r>
              <a:rPr lang="en-US" altLang="en-US" sz="2800"/>
              <a:t>Diabetes mellitus is a syndrome of impaired carbohydrate, fat, and protein metabolism caused by either lack of insulin secretion or decreased sensitivity of the tissues to insulin.</a:t>
            </a:r>
          </a:p>
          <a:p>
            <a:pPr algn="just" eaLnBrk="1" hangingPunct="1"/>
            <a:r>
              <a:rPr lang="en-US" altLang="en-US" sz="2800" i="1"/>
              <a:t>1- Type I diabetes</a:t>
            </a:r>
            <a:r>
              <a:rPr lang="en-US" altLang="en-US" sz="2800"/>
              <a:t>, also called </a:t>
            </a:r>
            <a:r>
              <a:rPr lang="en-US" altLang="en-US" sz="2800" i="1"/>
              <a:t>insulin-dependent diabetes mellitus (IDDM)</a:t>
            </a:r>
            <a:r>
              <a:rPr lang="en-US" altLang="en-US" sz="2800"/>
              <a:t>, is caused by lack of insulin secretion.</a:t>
            </a:r>
          </a:p>
          <a:p>
            <a:pPr algn="just" eaLnBrk="1" hangingPunct="1"/>
            <a:r>
              <a:rPr lang="en-US" altLang="en-US" sz="2800" i="1"/>
              <a:t>2- Type II diabetes</a:t>
            </a:r>
            <a:r>
              <a:rPr lang="en-US" altLang="en-US" sz="2800"/>
              <a:t>, also called </a:t>
            </a:r>
            <a:r>
              <a:rPr lang="en-US" altLang="en-US" sz="2800" i="1"/>
              <a:t>non–insulin-dependent diabetes mellitus (NIDDM)</a:t>
            </a:r>
            <a:r>
              <a:rPr lang="en-US" altLang="en-US" sz="2800"/>
              <a:t>, is caused by decreased sensitivity of target tissues to the metabolic effect of insulin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90A84C6E-14A2-5735-9EAE-54AA17DD41EB}"/>
              </a:ext>
            </a:extLst>
          </p:cNvPr>
          <p:cNvSpPr>
            <a:spLocks noGrp="1" noChangeArrowheads="1"/>
          </p:cNvSpPr>
          <p:nvPr>
            <p:ph type="title"/>
          </p:nvPr>
        </p:nvSpPr>
        <p:spPr>
          <a:xfrm>
            <a:off x="457200" y="277813"/>
            <a:ext cx="8229600" cy="1017587"/>
          </a:xfrm>
        </p:spPr>
        <p:txBody>
          <a:bodyPr/>
          <a:lstStyle/>
          <a:p>
            <a:pPr algn="ctr" eaLnBrk="1" hangingPunct="1"/>
            <a:r>
              <a:rPr lang="en-US" altLang="en-US" sz="4000" b="1"/>
              <a:t>Type I Diabetes—Lack of Insulin</a:t>
            </a:r>
            <a:r>
              <a:rPr lang="en-US" altLang="en-US" sz="4000"/>
              <a:t> </a:t>
            </a:r>
          </a:p>
        </p:txBody>
      </p:sp>
      <p:sp>
        <p:nvSpPr>
          <p:cNvPr id="82947" name="Rectangle 3">
            <a:extLst>
              <a:ext uri="{FF2B5EF4-FFF2-40B4-BE49-F238E27FC236}">
                <a16:creationId xmlns:a16="http://schemas.microsoft.com/office/drawing/2014/main" id="{1B0C96F2-2A4C-E08F-16DF-78F3DEBC8B60}"/>
              </a:ext>
            </a:extLst>
          </p:cNvPr>
          <p:cNvSpPr>
            <a:spLocks noGrp="1" noChangeArrowheads="1"/>
          </p:cNvSpPr>
          <p:nvPr>
            <p:ph type="body" idx="1"/>
          </p:nvPr>
        </p:nvSpPr>
        <p:spPr/>
        <p:txBody>
          <a:bodyPr/>
          <a:lstStyle/>
          <a:p>
            <a:pPr algn="just" eaLnBrk="1" hangingPunct="1"/>
            <a:r>
              <a:rPr lang="en-US" altLang="en-US" sz="2800"/>
              <a:t>Injury to the beta cells of the pancreas (e.g. </a:t>
            </a:r>
            <a:r>
              <a:rPr lang="en-US" altLang="en-US" sz="2800" i="1"/>
              <a:t>Viral infections </a:t>
            </a:r>
            <a:r>
              <a:rPr lang="en-US" altLang="en-US" sz="2800"/>
              <a:t>or </a:t>
            </a:r>
            <a:r>
              <a:rPr lang="en-US" altLang="en-US" sz="2800" i="1"/>
              <a:t>autoimmune  disorders)</a:t>
            </a:r>
            <a:r>
              <a:rPr lang="en-US" altLang="en-US" sz="2800"/>
              <a:t> can lead to type I diabetes. Heredity also plays a major role. </a:t>
            </a:r>
          </a:p>
          <a:p>
            <a:pPr algn="just" eaLnBrk="1" hangingPunct="1"/>
            <a:r>
              <a:rPr lang="en-US" altLang="en-US" sz="2800"/>
              <a:t>The usual onset of type I diabetes occurs at about 14 years of age (</a:t>
            </a:r>
            <a:r>
              <a:rPr lang="en-US" altLang="en-US" sz="2800" i="1"/>
              <a:t>juvenile diabetes mellitus).</a:t>
            </a:r>
            <a:endParaRPr lang="en-US" altLang="en-US" sz="2800"/>
          </a:p>
          <a:p>
            <a:pPr eaLnBrk="1" hangingPunct="1"/>
            <a:endParaRPr lang="en-US" altLang="en-US" sz="28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58C42692-9F33-E3C3-FE14-384D45EE0F7C}"/>
              </a:ext>
            </a:extLst>
          </p:cNvPr>
          <p:cNvSpPr>
            <a:spLocks noGrp="1" noChangeArrowheads="1"/>
          </p:cNvSpPr>
          <p:nvPr>
            <p:ph idx="1"/>
          </p:nvPr>
        </p:nvSpPr>
        <p:spPr>
          <a:xfrm>
            <a:off x="152400" y="304800"/>
            <a:ext cx="8686800" cy="6248400"/>
          </a:xfrm>
        </p:spPr>
        <p:txBody>
          <a:bodyPr/>
          <a:lstStyle/>
          <a:p>
            <a:pPr algn="just" eaLnBrk="1" hangingPunct="1">
              <a:buFont typeface="Wingdings" panose="05000000000000000000" pitchFamily="2" charset="2"/>
              <a:buNone/>
            </a:pPr>
            <a:r>
              <a:rPr lang="en-US" altLang="en-US" sz="2400">
                <a:solidFill>
                  <a:srgbClr val="0070C0"/>
                </a:solidFill>
              </a:rPr>
              <a:t>4.Transport of hormones</a:t>
            </a:r>
            <a:r>
              <a:rPr kumimoji="1" lang="en-US" altLang="en-US" sz="2400"/>
              <a:t>. Water-soluble hormones (peptides and catecholamines) are transported in the dissolved state in the plasma while steroid and thyroid hormones are mainly bound to plasma proteins.</a:t>
            </a:r>
          </a:p>
          <a:p>
            <a:pPr algn="just" eaLnBrk="1" hangingPunct="1">
              <a:buFont typeface="Wingdings" panose="05000000000000000000" pitchFamily="2" charset="2"/>
              <a:buNone/>
            </a:pPr>
            <a:r>
              <a:rPr kumimoji="1" lang="en-US" altLang="en-US" sz="2400"/>
              <a:t>5.Over-secretion or over-activity is controlled by a </a:t>
            </a:r>
            <a:r>
              <a:rPr lang="en-US" altLang="en-US" sz="2400">
                <a:solidFill>
                  <a:srgbClr val="0070C0"/>
                </a:solidFill>
              </a:rPr>
              <a:t>negative feedback </a:t>
            </a:r>
            <a:r>
              <a:rPr kumimoji="1" lang="en-US" altLang="en-US" sz="2400" b="1"/>
              <a:t>effect</a:t>
            </a:r>
            <a:r>
              <a:rPr kumimoji="1" lang="en-US" altLang="en-US" sz="2400"/>
              <a:t>. In a few instances, </a:t>
            </a:r>
            <a:r>
              <a:rPr kumimoji="1" lang="en-US" altLang="en-US" sz="2400" i="1"/>
              <a:t>positive feedback </a:t>
            </a:r>
            <a:r>
              <a:rPr kumimoji="1" lang="en-US" altLang="en-US" sz="2400"/>
              <a:t>occurs when the biological action of the hormone causes additional secretion of the hormone. E.g. surge of </a:t>
            </a:r>
            <a:r>
              <a:rPr kumimoji="1" lang="en-US" altLang="en-US" sz="2400" i="1"/>
              <a:t>luteinizing hormone (LH) </a:t>
            </a:r>
            <a:r>
              <a:rPr kumimoji="1" lang="en-US" altLang="en-US" sz="2400"/>
              <a:t>as a result of the stimulatory effect of estrogen on the anterior pituitary before ovulation.</a:t>
            </a:r>
          </a:p>
          <a:p>
            <a:pPr algn="just" eaLnBrk="1" hangingPunct="1">
              <a:buFont typeface="Wingdings" panose="05000000000000000000" pitchFamily="2" charset="2"/>
              <a:buNone/>
            </a:pPr>
            <a:r>
              <a:rPr kumimoji="1" lang="en-US" altLang="en-US" sz="2800" b="1">
                <a:solidFill>
                  <a:srgbClr val="FF9900"/>
                </a:solidFill>
                <a:latin typeface="Times New Roman" panose="02020603050405020304" pitchFamily="18" charset="0"/>
                <a:cs typeface="Times New Roman" panose="02020603050405020304" pitchFamily="18" charset="0"/>
              </a:rPr>
              <a:t>Ways of hormone clearance</a:t>
            </a:r>
            <a:r>
              <a:rPr kumimoji="1" lang="en-US" altLang="en-US" sz="2800"/>
              <a:t>:</a:t>
            </a:r>
          </a:p>
          <a:p>
            <a:pPr algn="just" eaLnBrk="1" hangingPunct="1">
              <a:buFont typeface="Wingdings" panose="05000000000000000000" pitchFamily="2" charset="2"/>
              <a:buAutoNum type="arabicPeriod"/>
            </a:pPr>
            <a:r>
              <a:rPr kumimoji="1" lang="en-US" altLang="en-US" sz="2400"/>
              <a:t>Metabolic destruction by the tissues</a:t>
            </a:r>
          </a:p>
          <a:p>
            <a:pPr algn="just" eaLnBrk="1" hangingPunct="1">
              <a:buFont typeface="Wingdings" panose="05000000000000000000" pitchFamily="2" charset="2"/>
              <a:buAutoNum type="arabicPeriod"/>
            </a:pPr>
            <a:r>
              <a:rPr kumimoji="1" lang="en-US" altLang="en-US" sz="2400"/>
              <a:t>Binding with the tissues</a:t>
            </a:r>
          </a:p>
          <a:p>
            <a:pPr algn="just" eaLnBrk="1" hangingPunct="1">
              <a:buFont typeface="Wingdings" panose="05000000000000000000" pitchFamily="2" charset="2"/>
              <a:buAutoNum type="arabicPeriod"/>
            </a:pPr>
            <a:r>
              <a:rPr kumimoji="1" lang="en-US" altLang="en-US" sz="2400"/>
              <a:t>Excretion by the liver into the bile</a:t>
            </a:r>
          </a:p>
          <a:p>
            <a:pPr algn="just" eaLnBrk="1" hangingPunct="1">
              <a:buFont typeface="Wingdings" panose="05000000000000000000" pitchFamily="2" charset="2"/>
              <a:buAutoNum type="arabicPeriod"/>
            </a:pPr>
            <a:r>
              <a:rPr kumimoji="1" lang="en-US" altLang="en-US" sz="2400"/>
              <a:t>Excretion by the kidneys into the urine</a:t>
            </a:r>
          </a:p>
          <a:p>
            <a:pPr algn="just" eaLnBrk="1" hangingPunct="1"/>
            <a:endParaRPr lang="en-US" altLang="en-US" sz="2000"/>
          </a:p>
        </p:txBody>
      </p:sp>
      <p:sp>
        <p:nvSpPr>
          <p:cNvPr id="10243" name="Slide Number Placeholder 5">
            <a:extLst>
              <a:ext uri="{FF2B5EF4-FFF2-40B4-BE49-F238E27FC236}">
                <a16:creationId xmlns:a16="http://schemas.microsoft.com/office/drawing/2014/main" id="{99B8E7AC-77D8-4FEB-2025-5FAFEE9256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336927-3E80-4D1F-975A-2F0C0A2501EE}" type="slidenum">
              <a:rPr lang="en-US" altLang="en-US"/>
              <a:pPr/>
              <a:t>8</a:t>
            </a:fld>
            <a:endParaRPr lang="en-US"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8EDD2C5-56DC-2B03-FF6A-3D659C02B4B7}"/>
              </a:ext>
            </a:extLst>
          </p:cNvPr>
          <p:cNvSpPr>
            <a:spLocks noGrp="1" noChangeArrowheads="1"/>
          </p:cNvSpPr>
          <p:nvPr>
            <p:ph type="title"/>
          </p:nvPr>
        </p:nvSpPr>
        <p:spPr>
          <a:xfrm>
            <a:off x="457200" y="354013"/>
            <a:ext cx="8229600" cy="941387"/>
          </a:xfrm>
        </p:spPr>
        <p:txBody>
          <a:bodyPr/>
          <a:lstStyle/>
          <a:p>
            <a:pPr algn="ctr" eaLnBrk="1" hangingPunct="1"/>
            <a:r>
              <a:rPr lang="en-US" altLang="en-US" sz="2800" b="1"/>
              <a:t>Type II Diabetes—Resistance to the</a:t>
            </a:r>
            <a:br>
              <a:rPr lang="en-US" altLang="en-US" sz="2800" b="1"/>
            </a:br>
            <a:r>
              <a:rPr lang="en-US" altLang="en-US" sz="2800" b="1"/>
              <a:t>   Metabolic Effects of Insulin</a:t>
            </a:r>
          </a:p>
        </p:txBody>
      </p:sp>
      <p:sp>
        <p:nvSpPr>
          <p:cNvPr id="83971" name="Rectangle 3">
            <a:extLst>
              <a:ext uri="{FF2B5EF4-FFF2-40B4-BE49-F238E27FC236}">
                <a16:creationId xmlns:a16="http://schemas.microsoft.com/office/drawing/2014/main" id="{9C96EE86-C1A0-B3F9-687C-F8737E799C32}"/>
              </a:ext>
            </a:extLst>
          </p:cNvPr>
          <p:cNvSpPr>
            <a:spLocks noGrp="1" noChangeArrowheads="1"/>
          </p:cNvSpPr>
          <p:nvPr>
            <p:ph type="body" idx="1"/>
          </p:nvPr>
        </p:nvSpPr>
        <p:spPr>
          <a:xfrm>
            <a:off x="457200" y="1600200"/>
            <a:ext cx="8458200" cy="4530725"/>
          </a:xfrm>
        </p:spPr>
        <p:txBody>
          <a:bodyPr/>
          <a:lstStyle/>
          <a:p>
            <a:pPr algn="just" eaLnBrk="1" hangingPunct="1"/>
            <a:r>
              <a:rPr lang="en-US" altLang="en-US" sz="2800"/>
              <a:t>Type II diabetes is far more common than type I (about 90 per cent of all cases of DM)</a:t>
            </a:r>
          </a:p>
          <a:p>
            <a:pPr algn="just" eaLnBrk="1" hangingPunct="1"/>
            <a:r>
              <a:rPr lang="en-US" altLang="en-US" sz="2800"/>
              <a:t>In most cases, the onset of type II diabetes occurs after age 30, often between the ages of 50 and 60 (</a:t>
            </a:r>
            <a:r>
              <a:rPr lang="en-US" altLang="en-US" sz="2800" i="1"/>
              <a:t>adult-onset diabetes). </a:t>
            </a:r>
          </a:p>
          <a:p>
            <a:pPr algn="just" eaLnBrk="1" hangingPunct="1"/>
            <a:r>
              <a:rPr lang="en-US" altLang="en-US" sz="2800"/>
              <a:t>Obesity, insulin resistance (why), and “Metabolic Syndrome” usually precede development of Type II Diabetes.</a:t>
            </a:r>
          </a:p>
          <a:p>
            <a:pPr algn="just" eaLnBrk="1" hangingPunct="1"/>
            <a:endParaRPr lang="en-US" altLang="en-US" sz="28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80A557F0-B496-2D8A-01AD-5BEAB996497C}"/>
              </a:ext>
            </a:extLst>
          </p:cNvPr>
          <p:cNvSpPr>
            <a:spLocks noGrp="1" noChangeArrowheads="1"/>
          </p:cNvSpPr>
          <p:nvPr>
            <p:ph type="body" idx="1"/>
          </p:nvPr>
        </p:nvSpPr>
        <p:spPr>
          <a:xfrm>
            <a:off x="228600" y="152400"/>
            <a:ext cx="8686800" cy="6248400"/>
          </a:xfrm>
        </p:spPr>
        <p:txBody>
          <a:bodyPr/>
          <a:lstStyle/>
          <a:p>
            <a:pPr marL="533400" indent="-533400" algn="just" eaLnBrk="1" hangingPunct="1"/>
            <a:endParaRPr lang="en-US" altLang="en-US" sz="2400"/>
          </a:p>
          <a:p>
            <a:pPr marL="533400" indent="-533400" algn="just" eaLnBrk="1" hangingPunct="1"/>
            <a:endParaRPr lang="en-US" altLang="en-US" sz="2400"/>
          </a:p>
          <a:p>
            <a:pPr marL="533400" indent="-533400" algn="just" eaLnBrk="1" hangingPunct="1"/>
            <a:r>
              <a:rPr lang="en-US" altLang="en-US" sz="2400"/>
              <a:t>Insulin resistance is part of a cascade of disorders that Is often called the “</a:t>
            </a:r>
            <a:r>
              <a:rPr lang="en-US" altLang="en-US" sz="2400" i="1"/>
              <a:t>metabolic syndrome</a:t>
            </a:r>
            <a:r>
              <a:rPr lang="en-US" altLang="en-US" sz="2400"/>
              <a:t>.” Some of the features of the metabolic syndrome include: </a:t>
            </a:r>
          </a:p>
          <a:p>
            <a:pPr marL="533400" indent="-533400" algn="just" eaLnBrk="1" hangingPunct="1">
              <a:buFont typeface="Wingdings" panose="05000000000000000000" pitchFamily="2" charset="2"/>
              <a:buAutoNum type="arabicPeriod"/>
            </a:pPr>
            <a:r>
              <a:rPr lang="en-US" altLang="en-US" sz="2400"/>
              <a:t>Obesity, especially accumulation of abdominal fat</a:t>
            </a:r>
          </a:p>
          <a:p>
            <a:pPr marL="533400" indent="-533400" algn="just" eaLnBrk="1" hangingPunct="1">
              <a:buFont typeface="Wingdings" panose="05000000000000000000" pitchFamily="2" charset="2"/>
              <a:buAutoNum type="arabicPeriod"/>
            </a:pPr>
            <a:r>
              <a:rPr lang="en-US" altLang="en-US" sz="2400"/>
              <a:t>Insulin resistance</a:t>
            </a:r>
          </a:p>
          <a:p>
            <a:pPr marL="533400" indent="-533400" algn="just" eaLnBrk="1" hangingPunct="1">
              <a:buFont typeface="Wingdings" panose="05000000000000000000" pitchFamily="2" charset="2"/>
              <a:buAutoNum type="arabicPeriod"/>
            </a:pPr>
            <a:r>
              <a:rPr lang="en-US" altLang="en-US" sz="2400"/>
              <a:t>Fasting hyperglycemia </a:t>
            </a:r>
          </a:p>
          <a:p>
            <a:pPr marL="533400" indent="-533400" algn="just" eaLnBrk="1" hangingPunct="1">
              <a:buFont typeface="Wingdings" panose="05000000000000000000" pitchFamily="2" charset="2"/>
              <a:buAutoNum type="arabicPeriod"/>
            </a:pPr>
            <a:r>
              <a:rPr lang="en-US" altLang="en-US" sz="2400"/>
              <a:t>Lipid abnormalities such as increased blood  triglycerides and decreased blood high-density  lipoprotein-cholesterol</a:t>
            </a:r>
          </a:p>
          <a:p>
            <a:pPr marL="533400" indent="-533400" algn="just" eaLnBrk="1" hangingPunct="1">
              <a:buFont typeface="Wingdings" panose="05000000000000000000" pitchFamily="2" charset="2"/>
              <a:buAutoNum type="arabicPeriod"/>
            </a:pPr>
            <a:r>
              <a:rPr lang="en-US" altLang="en-US" sz="2400"/>
              <a:t>Hypertension</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C570696-0EB3-F3EB-B265-BD7A6455AA8F}"/>
              </a:ext>
            </a:extLst>
          </p:cNvPr>
          <p:cNvSpPr>
            <a:spLocks noGrp="1" noChangeArrowheads="1"/>
          </p:cNvSpPr>
          <p:nvPr>
            <p:ph type="title"/>
          </p:nvPr>
        </p:nvSpPr>
        <p:spPr>
          <a:xfrm>
            <a:off x="457200" y="277813"/>
            <a:ext cx="8229600" cy="1017587"/>
          </a:xfrm>
        </p:spPr>
        <p:txBody>
          <a:bodyPr/>
          <a:lstStyle/>
          <a:p>
            <a:pPr eaLnBrk="1" hangingPunct="1"/>
            <a:r>
              <a:rPr lang="en-US" altLang="en-US" sz="3200" b="1"/>
              <a:t>Importance of Blood Glucose Regulation, why?</a:t>
            </a:r>
          </a:p>
        </p:txBody>
      </p:sp>
      <p:sp>
        <p:nvSpPr>
          <p:cNvPr id="86019" name="Rectangle 3">
            <a:extLst>
              <a:ext uri="{FF2B5EF4-FFF2-40B4-BE49-F238E27FC236}">
                <a16:creationId xmlns:a16="http://schemas.microsoft.com/office/drawing/2014/main" id="{3DCFB870-80A6-47A0-54AC-8419D1D27CE7}"/>
              </a:ext>
            </a:extLst>
          </p:cNvPr>
          <p:cNvSpPr>
            <a:spLocks noGrp="1" noChangeArrowheads="1"/>
          </p:cNvSpPr>
          <p:nvPr>
            <p:ph type="body" idx="1"/>
          </p:nvPr>
        </p:nvSpPr>
        <p:spPr>
          <a:xfrm>
            <a:off x="304800" y="1295400"/>
            <a:ext cx="8382000" cy="5334000"/>
          </a:xfrm>
        </p:spPr>
        <p:txBody>
          <a:bodyPr/>
          <a:lstStyle/>
          <a:p>
            <a:pPr marL="457200" indent="-457200" algn="just" eaLnBrk="1" hangingPunct="1">
              <a:buFont typeface="Wingdings" panose="05000000000000000000" pitchFamily="2" charset="2"/>
              <a:buAutoNum type="arabicPeriod"/>
            </a:pPr>
            <a:r>
              <a:rPr lang="en-US" altLang="en-US" sz="2600"/>
              <a:t>Glucose is the only nutrient that normally can be used by the </a:t>
            </a:r>
            <a:r>
              <a:rPr lang="en-US" altLang="en-US" sz="2600" b="1"/>
              <a:t>brain, retina</a:t>
            </a:r>
            <a:r>
              <a:rPr lang="en-US" altLang="en-US" sz="2600"/>
              <a:t>, and </a:t>
            </a:r>
            <a:r>
              <a:rPr lang="en-US" altLang="en-US" sz="2600" b="1"/>
              <a:t>germinal epithelium</a:t>
            </a:r>
            <a:r>
              <a:rPr lang="en-US" altLang="en-US" sz="2600"/>
              <a:t> of the gonads. </a:t>
            </a:r>
          </a:p>
          <a:p>
            <a:pPr marL="457200" indent="-457200" algn="just" eaLnBrk="1" hangingPunct="1">
              <a:buFont typeface="Wingdings" panose="05000000000000000000" pitchFamily="2" charset="2"/>
              <a:buAutoNum type="arabicPeriod"/>
            </a:pPr>
            <a:r>
              <a:rPr lang="en-US" altLang="en-US" sz="2600"/>
              <a:t>Glucose can exert a large amount of osmotic pressure in the extracellular fluid, therefore cellular dehydration.</a:t>
            </a:r>
          </a:p>
          <a:p>
            <a:pPr marL="457200" indent="-457200" algn="just" eaLnBrk="1" hangingPunct="1">
              <a:buFont typeface="Wingdings" panose="05000000000000000000" pitchFamily="2" charset="2"/>
              <a:buAutoNum type="arabicPeriod"/>
            </a:pPr>
            <a:r>
              <a:rPr lang="en-US" altLang="en-US" sz="2600"/>
              <a:t>An excessively high level of blood glucose concentration causes loss of glucose in the urine, followed by osmotic diuresis by the kidneys, which can deplete the body of its fluids and electrolytes.</a:t>
            </a:r>
          </a:p>
          <a:p>
            <a:pPr marL="457200" indent="-457200" algn="just" eaLnBrk="1" hangingPunct="1">
              <a:buFont typeface="Wingdings" panose="05000000000000000000" pitchFamily="2" charset="2"/>
              <a:buAutoNum type="arabicPeriod"/>
            </a:pPr>
            <a:r>
              <a:rPr lang="en-US" altLang="en-US" sz="2600"/>
              <a:t>Long-term increases in blood glucose may cause damage to many tissues, especially to blood vessels leading to increased risk for heart attack, stroke, end-stage renal disease, and blindness.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A1454D3-C876-F0E2-3A3B-77E47DFDEDC1}"/>
              </a:ext>
            </a:extLst>
          </p:cNvPr>
          <p:cNvSpPr>
            <a:spLocks noGrp="1" noChangeArrowheads="1"/>
          </p:cNvSpPr>
          <p:nvPr>
            <p:ph type="title"/>
          </p:nvPr>
        </p:nvSpPr>
        <p:spPr>
          <a:xfrm>
            <a:off x="457200" y="277813"/>
            <a:ext cx="8229600" cy="541337"/>
          </a:xfrm>
        </p:spPr>
        <p:txBody>
          <a:bodyPr/>
          <a:lstStyle/>
          <a:p>
            <a:pPr algn="ctr" eaLnBrk="1" hangingPunct="1"/>
            <a:r>
              <a:rPr lang="en-US" altLang="en-US" sz="3200" b="1"/>
              <a:t>Mechanisms of action of hormones</a:t>
            </a:r>
          </a:p>
        </p:txBody>
      </p:sp>
      <p:sp>
        <p:nvSpPr>
          <p:cNvPr id="14339" name="Rectangle 3">
            <a:extLst>
              <a:ext uri="{FF2B5EF4-FFF2-40B4-BE49-F238E27FC236}">
                <a16:creationId xmlns:a16="http://schemas.microsoft.com/office/drawing/2014/main" id="{633A2A41-9780-C2CA-F266-3C07B5909D14}"/>
              </a:ext>
            </a:extLst>
          </p:cNvPr>
          <p:cNvSpPr>
            <a:spLocks noGrp="1" noChangeArrowheads="1"/>
          </p:cNvSpPr>
          <p:nvPr>
            <p:ph idx="1"/>
          </p:nvPr>
        </p:nvSpPr>
        <p:spPr>
          <a:xfrm>
            <a:off x="609600" y="1066800"/>
            <a:ext cx="8153400" cy="5638800"/>
          </a:xfrm>
        </p:spPr>
        <p:txBody>
          <a:bodyPr rtlCol="0">
            <a:normAutofit/>
          </a:bodyPr>
          <a:lstStyle/>
          <a:p>
            <a:pPr marL="0" indent="0" algn="just" eaLnBrk="1" fontAlgn="auto" hangingPunct="1">
              <a:spcAft>
                <a:spcPts val="0"/>
              </a:spcAft>
              <a:buFont typeface="Arial" panose="020B0604020202020204" pitchFamily="34" charset="0"/>
              <a:buNone/>
              <a:defRPr/>
            </a:pPr>
            <a:r>
              <a:rPr lang="en-US" dirty="0"/>
              <a:t>The first step of a hormone’s action is to bind to specific </a:t>
            </a:r>
            <a:r>
              <a:rPr lang="en-US" i="1" dirty="0"/>
              <a:t>receptors </a:t>
            </a:r>
            <a:r>
              <a:rPr lang="en-US" dirty="0"/>
              <a:t>at the target cell. Cells </a:t>
            </a:r>
            <a:r>
              <a:rPr lang="en-US" dirty="0">
                <a:solidFill>
                  <a:srgbClr val="0070C0"/>
                </a:solidFill>
              </a:rPr>
              <a:t>that </a:t>
            </a:r>
            <a:r>
              <a:rPr lang="en-US" b="1" i="1" dirty="0">
                <a:solidFill>
                  <a:srgbClr val="0070C0"/>
                </a:solidFill>
              </a:rPr>
              <a:t>lack receptors for the hormones do not respond</a:t>
            </a:r>
            <a:r>
              <a:rPr lang="en-US" dirty="0">
                <a:solidFill>
                  <a:srgbClr val="0070C0"/>
                </a:solidFill>
              </a:rPr>
              <a:t>. </a:t>
            </a:r>
          </a:p>
          <a:p>
            <a:pPr marL="0" indent="0" algn="just" eaLnBrk="1" fontAlgn="auto" hangingPunct="1">
              <a:spcAft>
                <a:spcPts val="0"/>
              </a:spcAft>
              <a:buFont typeface="Arial" panose="020B0604020202020204" pitchFamily="34" charset="0"/>
              <a:buNone/>
              <a:defRPr/>
            </a:pPr>
            <a:r>
              <a:rPr lang="en-US" dirty="0"/>
              <a:t>Receptors are located:</a:t>
            </a:r>
          </a:p>
          <a:p>
            <a:pPr marL="609600" indent="-609600" algn="just" eaLnBrk="1" fontAlgn="auto" hangingPunct="1">
              <a:spcAft>
                <a:spcPts val="0"/>
              </a:spcAft>
              <a:buFont typeface="Wingdings" panose="05000000000000000000" pitchFamily="2" charset="2"/>
              <a:buAutoNum type="arabicPeriod"/>
              <a:defRPr/>
            </a:pPr>
            <a:r>
              <a:rPr lang="en-US" dirty="0"/>
              <a:t>On the </a:t>
            </a:r>
            <a:r>
              <a:rPr lang="en-US" dirty="0">
                <a:solidFill>
                  <a:srgbClr val="0070C0"/>
                </a:solidFill>
              </a:rPr>
              <a:t>Cell membrane  </a:t>
            </a:r>
            <a:r>
              <a:rPr lang="en-US" dirty="0"/>
              <a:t>(protein, peptide, and catecholamine hormones).</a:t>
            </a:r>
          </a:p>
          <a:p>
            <a:pPr marL="609600" indent="-609600" algn="just" eaLnBrk="1" fontAlgn="auto" hangingPunct="1">
              <a:spcAft>
                <a:spcPts val="0"/>
              </a:spcAft>
              <a:buFont typeface="Wingdings" panose="05000000000000000000" pitchFamily="2" charset="2"/>
              <a:buAutoNum type="arabicPeriod"/>
              <a:defRPr/>
            </a:pPr>
            <a:r>
              <a:rPr lang="en-US" dirty="0"/>
              <a:t>In the </a:t>
            </a:r>
            <a:r>
              <a:rPr lang="en-US" dirty="0">
                <a:solidFill>
                  <a:srgbClr val="0070C0"/>
                </a:solidFill>
              </a:rPr>
              <a:t>cytoplasm </a:t>
            </a:r>
            <a:r>
              <a:rPr lang="en-US" dirty="0"/>
              <a:t>(steroid hormones).</a:t>
            </a:r>
          </a:p>
          <a:p>
            <a:pPr marL="609600" indent="-609600" algn="just" eaLnBrk="1" fontAlgn="auto" hangingPunct="1">
              <a:spcAft>
                <a:spcPts val="0"/>
              </a:spcAft>
              <a:buFont typeface="Wingdings" panose="05000000000000000000" pitchFamily="2" charset="2"/>
              <a:buAutoNum type="arabicPeriod"/>
              <a:defRPr/>
            </a:pPr>
            <a:r>
              <a:rPr lang="en-US" dirty="0"/>
              <a:t>In </a:t>
            </a:r>
            <a:r>
              <a:rPr lang="en-US" dirty="0">
                <a:solidFill>
                  <a:srgbClr val="0070C0"/>
                </a:solidFill>
              </a:rPr>
              <a:t>the nucleus </a:t>
            </a:r>
            <a:r>
              <a:rPr lang="en-US" dirty="0"/>
              <a:t>(thyroid hormones).</a:t>
            </a:r>
          </a:p>
        </p:txBody>
      </p:sp>
      <p:sp>
        <p:nvSpPr>
          <p:cNvPr id="11268" name="Slide Number Placeholder 5">
            <a:extLst>
              <a:ext uri="{FF2B5EF4-FFF2-40B4-BE49-F238E27FC236}">
                <a16:creationId xmlns:a16="http://schemas.microsoft.com/office/drawing/2014/main" id="{6D1665A6-131B-2E7A-F66A-F7FB8F1FA17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F4B54C-8C78-456B-835A-C3BC93827AA9}" type="slidenum">
              <a:rPr lang="en-US" altLang="en-US"/>
              <a:pPr/>
              <a:t>9</a:t>
            </a:fld>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3385</TotalTime>
  <Words>5711</Words>
  <Application>Microsoft Office PowerPoint</Application>
  <PresentationFormat>On-screen Show (4:3)</PresentationFormat>
  <Paragraphs>322</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Endocrine physiology Dr. Hiwa S. Namiq 6-5-2024 </vt:lpstr>
      <vt:lpstr>PowerPoint Presentation</vt:lpstr>
      <vt:lpstr>PowerPoint Presentation</vt:lpstr>
      <vt:lpstr>PowerPoint Presentation</vt:lpstr>
      <vt:lpstr>Types of Intercellular Communication</vt:lpstr>
      <vt:lpstr>Classification of hormones</vt:lpstr>
      <vt:lpstr>PowerPoint Presentation</vt:lpstr>
      <vt:lpstr>PowerPoint Presentation</vt:lpstr>
      <vt:lpstr>Mechanisms of action of hormones</vt:lpstr>
      <vt:lpstr>Intracellular signaling after hormone  receptor activation</vt:lpstr>
      <vt:lpstr>PowerPoint Presentation</vt:lpstr>
      <vt:lpstr>PowerPoint Presentation</vt:lpstr>
      <vt:lpstr>Second messenger mechanisms for mediating intracellular  hormonal functions</vt:lpstr>
      <vt:lpstr>PowerPoint Presentation</vt:lpstr>
      <vt:lpstr>PowerPoint Presentation</vt:lpstr>
      <vt:lpstr>PowerPoint Presentation</vt:lpstr>
      <vt:lpstr>PowerPoint Presentation</vt:lpstr>
      <vt:lpstr>Pituitary gland and  its relation to the hypothalamus</vt:lpstr>
      <vt:lpstr>PowerPoint Presentation</vt:lpstr>
      <vt:lpstr>PowerPoint Presentation</vt:lpstr>
      <vt:lpstr>PowerPoint Presentation</vt:lpstr>
      <vt:lpstr>PowerPoint Presentation</vt:lpstr>
      <vt:lpstr>PowerPoint Presentation</vt:lpstr>
      <vt:lpstr>The major  hypothalamic releasing and inhibitory hormones are  the following</vt:lpstr>
      <vt:lpstr>Growth hormone Physiological functions of GH (somatotropin)</vt:lpstr>
      <vt:lpstr>PowerPoint Presentation</vt:lpstr>
      <vt:lpstr>PowerPoint Presentation</vt:lpstr>
      <vt:lpstr>Posterior pituitary gland  and its relation to the hypothalamus</vt:lpstr>
      <vt:lpstr>Physiological functions of ADH</vt:lpstr>
      <vt:lpstr>PowerPoint Presentation</vt:lpstr>
      <vt:lpstr>Functions of Oxytocin</vt:lpstr>
      <vt:lpstr>Thyroid Hormones</vt:lpstr>
      <vt:lpstr>PowerPoint Presentation</vt:lpstr>
      <vt:lpstr>PowerPoint Presentation</vt:lpstr>
      <vt:lpstr>PowerPoint Presentation</vt:lpstr>
      <vt:lpstr>PowerPoint Presentation</vt:lpstr>
      <vt:lpstr>PowerPoint Presentation</vt:lpstr>
      <vt:lpstr>PowerPoint Presentation</vt:lpstr>
      <vt:lpstr>Physiologic functions of the  thyroid hormones</vt:lpstr>
      <vt:lpstr>PowerPoint Presentation</vt:lpstr>
      <vt:lpstr>PowerPoint Presentation</vt:lpstr>
      <vt:lpstr>Regulation of thyroid  hormone secretion</vt:lpstr>
      <vt:lpstr>Diseases of the Thyroid</vt:lpstr>
      <vt:lpstr>Symptoms of Hyperthyroidism</vt:lpstr>
      <vt:lpstr>PowerPoint Presentation</vt:lpstr>
      <vt:lpstr>Hypothyroidism</vt:lpstr>
      <vt:lpstr>PowerPoint Presentation</vt:lpstr>
      <vt:lpstr>Characteristics of Hypothyroidism</vt:lpstr>
      <vt:lpstr>PowerPoint Presentation</vt:lpstr>
      <vt:lpstr>Cretinism </vt:lpstr>
      <vt:lpstr>Adrenocortical Hormones </vt:lpstr>
      <vt:lpstr>PowerPoint Presentation</vt:lpstr>
      <vt:lpstr>Functions of the  Mineralocorticoids- Aldosterone</vt:lpstr>
      <vt:lpstr>PowerPoint Presentation</vt:lpstr>
      <vt:lpstr>PowerPoint Presentation</vt:lpstr>
      <vt:lpstr>Regulation of aldosterone secretion</vt:lpstr>
      <vt:lpstr>Functions of the Glucocorticoids</vt:lpstr>
      <vt:lpstr>Effects of Cortisol</vt:lpstr>
      <vt:lpstr>PowerPoint Presentation</vt:lpstr>
      <vt:lpstr>Role of cortisol in resisting  Stress and Inflammation</vt:lpstr>
      <vt:lpstr>PowerPoint Presentation</vt:lpstr>
      <vt:lpstr>Regulation of cortisol secretion</vt:lpstr>
      <vt:lpstr>PowerPoint Presentation</vt:lpstr>
      <vt:lpstr>PowerPoint Presentation</vt:lpstr>
      <vt:lpstr>Hyperadrenalism-Cushing’s Syndrome</vt:lpstr>
      <vt:lpstr>Features of Cushing's syndrome</vt:lpstr>
      <vt:lpstr>Insulin, Glucagon,  and Diabetes Mellitus</vt:lpstr>
      <vt:lpstr>PowerPoint Presentation</vt:lpstr>
      <vt:lpstr>Insulin hormone </vt:lpstr>
      <vt:lpstr>PowerPoint Presentation</vt:lpstr>
      <vt:lpstr>Effect of Insulin on Carbohydrate Metabolism</vt:lpstr>
      <vt:lpstr>PowerPoint Presentation</vt:lpstr>
      <vt:lpstr>Effect of Insulin on Fat Metabolism</vt:lpstr>
      <vt:lpstr>Effect of Insulin on Protein  Metabolism and on Growth</vt:lpstr>
      <vt:lpstr>PowerPoint Presentation</vt:lpstr>
      <vt:lpstr>PowerPoint Presentation</vt:lpstr>
      <vt:lpstr>Glucagon and Its Functions</vt:lpstr>
      <vt:lpstr>Diabetes Mellitus</vt:lpstr>
      <vt:lpstr>Type I Diabetes—Lack of Insulin </vt:lpstr>
      <vt:lpstr>Type II Diabetes—Resistance to the    Metabolic Effects of Insulin</vt:lpstr>
      <vt:lpstr>PowerPoint Presentation</vt:lpstr>
      <vt:lpstr>Importance of Blood Glucose Regulation, why?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Hiwa</dc:creator>
  <cp:lastModifiedBy>Lezan Ahmad</cp:lastModifiedBy>
  <cp:revision>238</cp:revision>
  <cp:lastPrinted>1601-01-01T00:00:00Z</cp:lastPrinted>
  <dcterms:created xsi:type="dcterms:W3CDTF">2009-03-30T14:57:18Z</dcterms:created>
  <dcterms:modified xsi:type="dcterms:W3CDTF">2024-06-14T10:52:48Z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