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59" r:id="rId5"/>
    <p:sldId id="258" r:id="rId6"/>
    <p:sldId id="260" r:id="rId7"/>
    <p:sldId id="261" r:id="rId8"/>
    <p:sldId id="263" r:id="rId9"/>
    <p:sldId id="270" r:id="rId10"/>
    <p:sldId id="265" r:id="rId11"/>
    <p:sldId id="267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1018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tableStyles" Target="tableStyles.xml" /><Relationship Id="rId2" Type="http://schemas.openxmlformats.org/officeDocument/2006/relationships/slide" Target="slides/slide1.xml" /><Relationship Id="rId16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viewProps" Target="viewProps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presProps" Target="pres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5.png" /><Relationship Id="rId4" Type="http://schemas.openxmlformats.org/officeDocument/2006/relationships/image" Target="../media/image4.jpeg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Nematodes </a:t>
            </a:r>
            <a:br>
              <a:rPr lang="en-US" dirty="0"/>
            </a:br>
            <a:r>
              <a:rPr lang="en-US" dirty="0"/>
              <a:t>&amp;</a:t>
            </a:r>
            <a:br>
              <a:rPr lang="en-US" dirty="0"/>
            </a:br>
            <a:r>
              <a:rPr lang="en-US" dirty="0" err="1"/>
              <a:t>Cestodes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Lab-6-</a:t>
            </a:r>
          </a:p>
        </p:txBody>
      </p:sp>
    </p:spTree>
    <p:extLst>
      <p:ext uri="{BB962C8B-B14F-4D97-AF65-F5344CB8AC3E}">
        <p14:creationId xmlns:p14="http://schemas.microsoft.com/office/powerpoint/2010/main" val="24654944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Echinococcus</a:t>
            </a:r>
            <a:endParaRPr lang="en-US" dirty="0"/>
          </a:p>
        </p:txBody>
      </p:sp>
      <p:pic>
        <p:nvPicPr>
          <p:cNvPr id="4" name="Picture 2" descr="C:\Users\Areecs\Desktop\images for lectures\th (27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3343275" cy="157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7" descr="celul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352800"/>
            <a:ext cx="56769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257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Granulosus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scolex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631" r="12599" b="2174"/>
          <a:stretch>
            <a:fillRect/>
          </a:stretch>
        </p:blipFill>
        <p:spPr>
          <a:xfrm>
            <a:off x="4567435" y="3859162"/>
            <a:ext cx="9129" cy="8039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t="1631" r="12599" b="2174"/>
          <a:stretch>
            <a:fillRect/>
          </a:stretch>
        </p:blipFill>
        <p:spPr>
          <a:xfrm>
            <a:off x="1143000" y="2286000"/>
            <a:ext cx="4838700" cy="3505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6033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Echinococcus</a:t>
            </a:r>
            <a:endParaRPr lang="en-US" dirty="0"/>
          </a:p>
        </p:txBody>
      </p:sp>
      <p:pic>
        <p:nvPicPr>
          <p:cNvPr id="4" name="Picture 2" descr="C:\Users\Areecs\Desktop\images for lectures\Echinococcus_granulosus_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62573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Nematode(round worm)</a:t>
            </a:r>
            <a:br>
              <a:rPr lang="en-US" b="1" i="1" dirty="0"/>
            </a:br>
            <a:r>
              <a:rPr lang="en-US" b="1" i="1" dirty="0" err="1"/>
              <a:t>Wuchereria</a:t>
            </a:r>
            <a:r>
              <a:rPr lang="en-US" b="1" i="1" dirty="0"/>
              <a:t> </a:t>
            </a:r>
            <a:r>
              <a:rPr lang="en-US" b="1" i="1" dirty="0" err="1"/>
              <a:t>bancrofti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Wuchereria</a:t>
            </a:r>
            <a:r>
              <a:rPr lang="en-US" i="1" dirty="0"/>
              <a:t> is</a:t>
            </a:r>
            <a:r>
              <a:rPr lang="en-US" dirty="0"/>
              <a:t> thread-like worm that lies coiled in the lymphatic vessels.</a:t>
            </a:r>
            <a:endParaRPr lang="en-US" i="1" dirty="0"/>
          </a:p>
          <a:p>
            <a:r>
              <a:rPr lang="en-US" i="1" dirty="0" err="1"/>
              <a:t>Wuchereria</a:t>
            </a:r>
            <a:r>
              <a:rPr lang="en-US" i="1" dirty="0"/>
              <a:t> </a:t>
            </a:r>
            <a:r>
              <a:rPr lang="en-US" i="1" dirty="0" err="1"/>
              <a:t>bancrofti</a:t>
            </a:r>
            <a:r>
              <a:rPr lang="en-US" dirty="0"/>
              <a:t> causes lymphatic </a:t>
            </a:r>
            <a:r>
              <a:rPr lang="en-US" dirty="0" err="1"/>
              <a:t>filariasis</a:t>
            </a:r>
            <a:r>
              <a:rPr lang="en-US" dirty="0"/>
              <a:t> ( Elephantiasis).</a:t>
            </a:r>
          </a:p>
          <a:p>
            <a:r>
              <a:rPr lang="en-US" b="1" dirty="0"/>
              <a:t>Transmission and reservoirs: </a:t>
            </a:r>
            <a:r>
              <a:rPr lang="en-US" i="1" dirty="0"/>
              <a:t>W. </a:t>
            </a:r>
            <a:r>
              <a:rPr lang="en-US" i="1" dirty="0" err="1"/>
              <a:t>bancrofti</a:t>
            </a:r>
            <a:r>
              <a:rPr lang="en-US" i="1" dirty="0"/>
              <a:t>,</a:t>
            </a:r>
            <a:r>
              <a:rPr lang="en-US" dirty="0"/>
              <a:t> transmitted primarily by mosquitoes of the  </a:t>
            </a:r>
            <a:r>
              <a:rPr lang="en-US" i="1" dirty="0"/>
              <a:t>Anopheles</a:t>
            </a:r>
            <a:r>
              <a:rPr lang="en-US" dirty="0"/>
              <a:t> or </a:t>
            </a:r>
            <a:r>
              <a:rPr lang="en-US" i="1" dirty="0" err="1"/>
              <a:t>Culex</a:t>
            </a:r>
            <a:r>
              <a:rPr lang="en-US" i="1" dirty="0"/>
              <a:t> </a:t>
            </a:r>
            <a:r>
              <a:rPr lang="en-US" dirty="0"/>
              <a:t>species</a:t>
            </a:r>
            <a:r>
              <a:rPr lang="en-US" i="1" dirty="0"/>
              <a:t>.</a:t>
            </a:r>
          </a:p>
          <a:p>
            <a:r>
              <a:rPr lang="en-US" i="1" dirty="0"/>
              <a:t>Infective stage: larva 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0842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reecs\Desktop\images for lectures\Wuchereria_Bancrofti_nitkowiec_ludzki_pasozyty_uklad_krazenia_niedroznosc_wezlo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6200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76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Wuchereria</a:t>
            </a:r>
            <a:r>
              <a:rPr lang="en-US" b="1" i="1" dirty="0"/>
              <a:t> </a:t>
            </a:r>
            <a:r>
              <a:rPr lang="en-US" b="1" i="1" dirty="0" err="1"/>
              <a:t>bancrofti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b="1" dirty="0"/>
              <a:t>Laboratory Diagnosis:</a:t>
            </a:r>
          </a:p>
          <a:p>
            <a:r>
              <a:rPr lang="en-US" dirty="0"/>
              <a:t>Thick blood smears taken from the patient at night reveal the microfilariae.</a:t>
            </a:r>
          </a:p>
          <a:p>
            <a:pPr>
              <a:buFont typeface="Wingdings" pitchFamily="2" charset="2"/>
              <a:buChar char="Ø"/>
            </a:pPr>
            <a:r>
              <a:rPr lang="en-US" b="1" dirty="0"/>
              <a:t>Treatment:</a:t>
            </a:r>
          </a:p>
          <a:p>
            <a:r>
              <a:rPr lang="en-US" b="1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Diethylcarbamazine</a:t>
            </a:r>
            <a:r>
              <a:rPr lang="en-US" dirty="0">
                <a:latin typeface="Arial" charset="0"/>
              </a:rPr>
              <a:t> citrate (DEC)is the drug of choice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4034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Wuchereria</a:t>
            </a:r>
            <a:r>
              <a:rPr lang="en-US" b="1" i="1" dirty="0"/>
              <a:t> </a:t>
            </a:r>
            <a:r>
              <a:rPr lang="en-US" b="1" i="1" dirty="0" err="1"/>
              <a:t>bancrofti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612573"/>
            <a:ext cx="4571429" cy="34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Areecs\Desktop\images for lectures\6419025_or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95400"/>
            <a:ext cx="3733800" cy="2324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reecs\Desktop\images for lectures\W_bancrofti_OR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09" y="1168977"/>
            <a:ext cx="38862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parasitology lab 2 Flashcards | Quizl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962400"/>
            <a:ext cx="24955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6626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i="1" dirty="0"/>
            </a:br>
            <a:r>
              <a:rPr lang="en-US" dirty="0" err="1"/>
              <a:t>Cestodes</a:t>
            </a:r>
            <a:r>
              <a:rPr lang="en-US" dirty="0"/>
              <a:t> (Tape worm)</a:t>
            </a:r>
            <a:br>
              <a:rPr lang="en-US" b="1" i="1" dirty="0"/>
            </a:br>
            <a:r>
              <a:rPr lang="en-US" b="1" i="1" dirty="0" err="1"/>
              <a:t>Echinococcus</a:t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en-US" sz="2800" i="1" dirty="0" err="1"/>
              <a:t>Echinococcus</a:t>
            </a:r>
            <a:r>
              <a:rPr lang="en-US" sz="2800" i="1" dirty="0"/>
              <a:t> </a:t>
            </a:r>
            <a:r>
              <a:rPr lang="en-US" sz="2800" i="1" dirty="0" err="1"/>
              <a:t>granulosus</a:t>
            </a:r>
            <a:r>
              <a:rPr lang="en-US" sz="2800" dirty="0"/>
              <a:t> and </a:t>
            </a:r>
            <a:r>
              <a:rPr lang="en-US" sz="2800" i="1" dirty="0" err="1"/>
              <a:t>Echinococcus</a:t>
            </a:r>
            <a:r>
              <a:rPr lang="en-US" sz="2800" i="1" dirty="0"/>
              <a:t> </a:t>
            </a:r>
            <a:r>
              <a:rPr lang="en-US" sz="2800" i="1" dirty="0" err="1"/>
              <a:t>multilocularis</a:t>
            </a:r>
            <a:r>
              <a:rPr lang="en-US" sz="2800" i="1" dirty="0"/>
              <a:t> </a:t>
            </a:r>
            <a:r>
              <a:rPr lang="en-US" sz="2800" dirty="0"/>
              <a:t>(</a:t>
            </a:r>
            <a:r>
              <a:rPr lang="en-US" sz="2800" dirty="0" err="1"/>
              <a:t>Hydatid</a:t>
            </a:r>
            <a:r>
              <a:rPr lang="en-US" sz="2800" dirty="0"/>
              <a:t> worm or Hyper Tape-worm).</a:t>
            </a:r>
          </a:p>
          <a:p>
            <a:pPr algn="just"/>
            <a:r>
              <a:rPr lang="en-US" sz="2800" dirty="0"/>
              <a:t>The larva of </a:t>
            </a:r>
            <a:r>
              <a:rPr lang="en-US" sz="2800" b="1" i="1" dirty="0" err="1"/>
              <a:t>Echinococcus</a:t>
            </a:r>
            <a:r>
              <a:rPr lang="en-US" sz="2800" b="1" i="1" dirty="0"/>
              <a:t> </a:t>
            </a:r>
            <a:r>
              <a:rPr lang="en-US" sz="2800" b="1" i="1" dirty="0" err="1"/>
              <a:t>granulosus</a:t>
            </a:r>
            <a:r>
              <a:rPr lang="en-US" sz="2800" b="1" dirty="0"/>
              <a:t> </a:t>
            </a:r>
            <a:r>
              <a:rPr lang="en-US" sz="2800" dirty="0"/>
              <a:t>(dog tapeworm) causes </a:t>
            </a:r>
            <a:r>
              <a:rPr lang="en-US" sz="2800" dirty="0" err="1"/>
              <a:t>unilocular</a:t>
            </a:r>
            <a:r>
              <a:rPr lang="en-US" sz="2800" dirty="0"/>
              <a:t> </a:t>
            </a:r>
            <a:r>
              <a:rPr lang="en-US" sz="2800" dirty="0" err="1"/>
              <a:t>hydatid</a:t>
            </a:r>
            <a:r>
              <a:rPr lang="en-US" sz="2800" dirty="0"/>
              <a:t> cyst disease. </a:t>
            </a:r>
          </a:p>
          <a:p>
            <a:pPr algn="just"/>
            <a:r>
              <a:rPr lang="en-US" sz="2800" dirty="0" err="1"/>
              <a:t>Multilocular</a:t>
            </a:r>
            <a:r>
              <a:rPr lang="en-US" sz="2800" dirty="0"/>
              <a:t> </a:t>
            </a:r>
            <a:r>
              <a:rPr lang="en-US" sz="2800" dirty="0" err="1"/>
              <a:t>hydatid</a:t>
            </a:r>
            <a:r>
              <a:rPr lang="en-US" sz="2800" dirty="0"/>
              <a:t> disease is caused by </a:t>
            </a:r>
            <a:r>
              <a:rPr lang="en-US" sz="2800" b="1" i="1" dirty="0" err="1"/>
              <a:t>Echinococcus</a:t>
            </a:r>
            <a:r>
              <a:rPr lang="en-US" sz="2800" b="1" i="1" dirty="0"/>
              <a:t> </a:t>
            </a:r>
            <a:r>
              <a:rPr lang="en-US" sz="2800" b="1" i="1" dirty="0" err="1"/>
              <a:t>multilocularis</a:t>
            </a:r>
            <a:r>
              <a:rPr lang="en-US" sz="2800" i="1" dirty="0"/>
              <a:t>,</a:t>
            </a:r>
            <a:r>
              <a:rPr lang="en-US" sz="2800" dirty="0"/>
              <a:t> which is a minor pathogen.</a:t>
            </a:r>
          </a:p>
          <a:p>
            <a:pPr algn="just"/>
            <a:r>
              <a:rPr lang="en-US" sz="2800" b="1" i="1" dirty="0"/>
              <a:t>E. </a:t>
            </a:r>
            <a:r>
              <a:rPr lang="en-US" sz="2800" b="1" i="1" dirty="0" err="1"/>
              <a:t>granulosus</a:t>
            </a:r>
            <a:r>
              <a:rPr lang="en-US" sz="2800" b="1" dirty="0"/>
              <a:t> </a:t>
            </a:r>
            <a:r>
              <a:rPr lang="en-US" sz="2800" dirty="0"/>
              <a:t>is composed of a </a:t>
            </a:r>
            <a:r>
              <a:rPr lang="en-US" sz="2800" dirty="0" err="1"/>
              <a:t>scolex</a:t>
            </a:r>
            <a:r>
              <a:rPr lang="en-US" sz="2800" dirty="0"/>
              <a:t>, undifferentiated neck region and only three </a:t>
            </a:r>
            <a:r>
              <a:rPr lang="en-US" sz="2800" dirty="0" err="1"/>
              <a:t>proglottids</a:t>
            </a:r>
            <a:r>
              <a:rPr lang="en-US" sz="2800" dirty="0"/>
              <a:t>, making it </a:t>
            </a:r>
            <a:r>
              <a:rPr lang="en-US" sz="2800" b="1" dirty="0"/>
              <a:t>one of the smallest tapeworms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54006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err="1"/>
              <a:t>Echinococcus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Transmission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lnSpc>
                <a:spcPct val="80000"/>
              </a:lnSpc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Dogs, the definitive host, are infected by eating contaminated meat, humans like the usual intermediate hosts, become infected following ingestion of eggs passed in dogs feces.</a:t>
            </a:r>
          </a:p>
          <a:p>
            <a:pPr algn="just">
              <a:lnSpc>
                <a:spcPct val="120000"/>
              </a:lnSpc>
              <a:defRPr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Clinical disease: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In humans, 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n-US" b="1" i="1" dirty="0" err="1">
                <a:latin typeface="Times New Roman" pitchFamily="18" charset="0"/>
                <a:cs typeface="Times New Roman" pitchFamily="18" charset="0"/>
              </a:rPr>
              <a:t>granulosus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cause</a:t>
            </a:r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echinococcosis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hydatid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disease). 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A. Most cyst occur in the liver or lungs.</a:t>
            </a:r>
          </a:p>
          <a:p>
            <a:pPr>
              <a:lnSpc>
                <a:spcPct val="120000"/>
              </a:lnSpc>
              <a:buFont typeface="Wingdings" pitchFamily="2" charset="2"/>
              <a:buChar char="Ø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B. Cysts in bone, the CNS, heart, and kidney carry a  serious prognosis.</a:t>
            </a:r>
          </a:p>
          <a:p>
            <a:pPr algn="just">
              <a:lnSpc>
                <a:spcPct val="120000"/>
              </a:lnSpc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6650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i="1" dirty="0" err="1"/>
              <a:t>Echinococcus</a:t>
            </a:r>
            <a:br>
              <a:rPr lang="en-US" sz="3600" b="1" i="1" dirty="0"/>
            </a:br>
            <a:endParaRPr lang="en-US" sz="3600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b="1" u="sng" dirty="0"/>
              <a:t>Diagnosis: 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en-US" dirty="0"/>
              <a:t>Radiographs, ultrasound, and computed tomography (CT) scan are helpful visualizing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cysts.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en-US" dirty="0"/>
              <a:t>Routine histology: </a:t>
            </a:r>
            <a:r>
              <a:rPr lang="en-US" i="1" dirty="0" err="1"/>
              <a:t>Echinococcus</a:t>
            </a:r>
            <a:r>
              <a:rPr lang="en-US" i="1" dirty="0"/>
              <a:t> </a:t>
            </a:r>
            <a:r>
              <a:rPr lang="en-US" dirty="0"/>
              <a:t>species can detected in aspirates or biopsies of liver or lungs.</a:t>
            </a:r>
          </a:p>
          <a:p>
            <a:pPr marL="514350" indent="-514350">
              <a:lnSpc>
                <a:spcPct val="80000"/>
              </a:lnSpc>
              <a:buAutoNum type="arabicPeriod"/>
              <a:defRPr/>
            </a:pPr>
            <a:r>
              <a:rPr lang="en-US" dirty="0"/>
              <a:t>Serological tests.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u="sng" dirty="0"/>
              <a:t>Treatment:</a:t>
            </a:r>
          </a:p>
          <a:p>
            <a:pPr>
              <a:defRPr/>
            </a:pPr>
            <a:r>
              <a:rPr lang="en-US" dirty="0" err="1"/>
              <a:t>Albendazole</a:t>
            </a:r>
            <a:r>
              <a:rPr lang="en-US" dirty="0"/>
              <a:t> is the drug of choice. </a:t>
            </a:r>
          </a:p>
          <a:p>
            <a:pPr>
              <a:defRPr/>
            </a:pPr>
            <a:r>
              <a:rPr lang="en-US" dirty="0"/>
              <a:t>Surgical removal of cysts may follow successful treatment.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73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7010400" cy="510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8090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287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Nematodes  &amp; Cestodes</vt:lpstr>
      <vt:lpstr>Nematode(round worm) Wuchereria bancrofti</vt:lpstr>
      <vt:lpstr>PowerPoint Presentation</vt:lpstr>
      <vt:lpstr>Wuchereria bancrofti</vt:lpstr>
      <vt:lpstr>Wuchereria bancrofti</vt:lpstr>
      <vt:lpstr> Cestodes (Tape worm) Echinococcus </vt:lpstr>
      <vt:lpstr>Echinococcus</vt:lpstr>
      <vt:lpstr>Echinococcus </vt:lpstr>
      <vt:lpstr>PowerPoint Presentation</vt:lpstr>
      <vt:lpstr>Echinococcus</vt:lpstr>
      <vt:lpstr>E. Granulosus scolex</vt:lpstr>
      <vt:lpstr>Echinococcus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Areecs</dc:creator>
  <cp:lastModifiedBy>Lezan Ahmad</cp:lastModifiedBy>
  <cp:revision>8</cp:revision>
  <dcterms:created xsi:type="dcterms:W3CDTF">2006-08-16T00:00:00Z</dcterms:created>
  <dcterms:modified xsi:type="dcterms:W3CDTF">2024-06-14T11:04:49Z</dcterms:modified>
</cp:coreProperties>
</file>