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62"/>
  </p:notesMasterIdLst>
  <p:handoutMasterIdLst>
    <p:handoutMasterId r:id="rId63"/>
  </p:handoutMasterIdLst>
  <p:sldIdLst>
    <p:sldId id="256" r:id="rId2"/>
    <p:sldId id="257" r:id="rId3"/>
    <p:sldId id="283" r:id="rId4"/>
    <p:sldId id="260" r:id="rId5"/>
    <p:sldId id="262" r:id="rId6"/>
    <p:sldId id="263" r:id="rId7"/>
    <p:sldId id="292" r:id="rId8"/>
    <p:sldId id="285" r:id="rId9"/>
    <p:sldId id="267" r:id="rId10"/>
    <p:sldId id="269" r:id="rId11"/>
    <p:sldId id="271" r:id="rId12"/>
    <p:sldId id="274" r:id="rId13"/>
    <p:sldId id="275" r:id="rId14"/>
    <p:sldId id="277" r:id="rId15"/>
    <p:sldId id="293" r:id="rId16"/>
    <p:sldId id="287" r:id="rId17"/>
    <p:sldId id="278" r:id="rId18"/>
    <p:sldId id="279" r:id="rId19"/>
    <p:sldId id="281" r:id="rId20"/>
    <p:sldId id="284" r:id="rId21"/>
    <p:sldId id="286" r:id="rId22"/>
    <p:sldId id="294" r:id="rId23"/>
    <p:sldId id="295" r:id="rId24"/>
    <p:sldId id="296" r:id="rId25"/>
    <p:sldId id="298" r:id="rId26"/>
    <p:sldId id="297"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20" r:id="rId47"/>
    <p:sldId id="321" r:id="rId48"/>
    <p:sldId id="322" r:id="rId49"/>
    <p:sldId id="323" r:id="rId50"/>
    <p:sldId id="324" r:id="rId51"/>
    <p:sldId id="326" r:id="rId52"/>
    <p:sldId id="327" r:id="rId53"/>
    <p:sldId id="328" r:id="rId54"/>
    <p:sldId id="329" r:id="rId55"/>
    <p:sldId id="330" r:id="rId56"/>
    <p:sldId id="331" r:id="rId57"/>
    <p:sldId id="332" r:id="rId58"/>
    <p:sldId id="333" r:id="rId59"/>
    <p:sldId id="334" r:id="rId60"/>
    <p:sldId id="335" r:id="rId61"/>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handoutMaster" Target="handoutMasters/handoutMaster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tableStyles" Target="tableStyle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notesMaster" Target="notesMasters/notes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E23180-CD77-42FB-CC5F-CCBAF8110E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E574FC3F-DCC6-FFEF-C9BB-FA43FBC7D5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cs typeface="Arial" pitchFamily="34" charset="0"/>
              </a:defRPr>
            </a:lvl1pPr>
          </a:lstStyle>
          <a:p>
            <a:pPr>
              <a:defRPr/>
            </a:pPr>
            <a:fld id="{B74EA2FD-15D4-45A3-9941-E0BA754E6AE5}" type="datetime1">
              <a:rPr lang="en-US"/>
              <a:pPr>
                <a:defRPr/>
              </a:pPr>
              <a:t>6/14/2024</a:t>
            </a:fld>
            <a:endParaRPr lang="en-US"/>
          </a:p>
        </p:txBody>
      </p:sp>
      <p:sp>
        <p:nvSpPr>
          <p:cNvPr id="4" name="Footer Placeholder 3">
            <a:extLst>
              <a:ext uri="{FF2B5EF4-FFF2-40B4-BE49-F238E27FC236}">
                <a16:creationId xmlns:a16="http://schemas.microsoft.com/office/drawing/2014/main" id="{17FE611F-D2E0-1CEA-FEA4-B76B49A54C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576D347D-1589-9CB3-D147-6A0F3C34AAD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D45148D-6636-4907-84FB-A1EFA971458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495AD1-FC69-2730-6898-640792D6C5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6407F91D-50A1-8AF6-3982-2FB5A8963DC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Arial" pitchFamily="34" charset="0"/>
              </a:defRPr>
            </a:lvl1pPr>
          </a:lstStyle>
          <a:p>
            <a:pPr>
              <a:defRPr/>
            </a:pPr>
            <a:fld id="{131723C6-F4BC-4EFE-8E5A-0E695424AC1D}" type="datetime1">
              <a:rPr lang="en-US"/>
              <a:pPr>
                <a:defRPr/>
              </a:pPr>
              <a:t>6/14/2024</a:t>
            </a:fld>
            <a:endParaRPr lang="en-US"/>
          </a:p>
        </p:txBody>
      </p:sp>
      <p:sp>
        <p:nvSpPr>
          <p:cNvPr id="4" name="Slide Image Placeholder 3">
            <a:extLst>
              <a:ext uri="{FF2B5EF4-FFF2-40B4-BE49-F238E27FC236}">
                <a16:creationId xmlns:a16="http://schemas.microsoft.com/office/drawing/2014/main" id="{34CCA5C6-2F63-0843-DB1A-921CBD461B4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4D9FAE2-28FB-E670-E84F-90A07ADBCBF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9998062-E44B-4DF2-1620-5650A4FAAF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1540DA4-161B-F47F-8AD6-69455E698D2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C0072D-D2BF-4E54-994E-52AE1F7F24C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1AB2E09-0373-A6D8-E89B-596B206A76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D2B0E1F-3DC8-361D-8FA6-5B0BDA5D1E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6EA23648-09BF-9F9B-5C0B-13D5DD9AB9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A13C14BE-F322-4A47-BF64-C2DAC508632E}" type="slidenum">
              <a:rPr lang="en-US" altLang="en-US" sz="120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44AC942-F917-7058-2367-95C45DC21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3B8000A-489A-85D8-C9BC-124327A2E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F6964D33-7137-6FD7-8B2C-F62933C3D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A365CF90-27E5-43CF-977F-3D677172D624}" type="slidenum">
              <a:rPr lang="en-US" altLang="en-US" sz="1200"/>
              <a:pPr/>
              <a:t>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9FD6310-C357-105F-34D8-FB963C0DEA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9A7AE4-BAEB-D56F-EF5E-FCE2F3DA65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B3EC2B-AF9F-58D4-CCAA-E56C8BC2FC96}"/>
              </a:ext>
            </a:extLst>
          </p:cNvPr>
          <p:cNvSpPr>
            <a:spLocks noGrp="1"/>
          </p:cNvSpPr>
          <p:nvPr>
            <p:ph type="sldNum" sz="quarter" idx="12"/>
          </p:nvPr>
        </p:nvSpPr>
        <p:spPr/>
        <p:txBody>
          <a:bodyPr/>
          <a:lstStyle>
            <a:lvl1pPr>
              <a:defRPr/>
            </a:lvl1pPr>
          </a:lstStyle>
          <a:p>
            <a:fld id="{65C7F72E-B802-4CBC-92FA-016BAC860AA7}" type="slidenum">
              <a:rPr lang="en-US" altLang="en-US"/>
              <a:pPr/>
              <a:t>‹#›</a:t>
            </a:fld>
            <a:endParaRPr lang="en-US" altLang="en-US"/>
          </a:p>
        </p:txBody>
      </p:sp>
    </p:spTree>
    <p:extLst>
      <p:ext uri="{BB962C8B-B14F-4D97-AF65-F5344CB8AC3E}">
        <p14:creationId xmlns:p14="http://schemas.microsoft.com/office/powerpoint/2010/main" val="175130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8A9F1-B40E-6A41-AC93-F7C23170BD1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955259F-449D-3B88-534F-D1B0D62F60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B83329-3061-0DEF-42AD-72BD0DF2D543}"/>
              </a:ext>
            </a:extLst>
          </p:cNvPr>
          <p:cNvSpPr>
            <a:spLocks noGrp="1"/>
          </p:cNvSpPr>
          <p:nvPr>
            <p:ph type="sldNum" sz="quarter" idx="12"/>
          </p:nvPr>
        </p:nvSpPr>
        <p:spPr/>
        <p:txBody>
          <a:bodyPr/>
          <a:lstStyle>
            <a:lvl1pPr>
              <a:defRPr/>
            </a:lvl1pPr>
          </a:lstStyle>
          <a:p>
            <a:fld id="{B8642D18-7A4A-4242-BB00-58483C0C397F}" type="slidenum">
              <a:rPr lang="en-US" altLang="en-US"/>
              <a:pPr/>
              <a:t>‹#›</a:t>
            </a:fld>
            <a:endParaRPr lang="en-US" altLang="en-US"/>
          </a:p>
        </p:txBody>
      </p:sp>
    </p:spTree>
    <p:extLst>
      <p:ext uri="{BB962C8B-B14F-4D97-AF65-F5344CB8AC3E}">
        <p14:creationId xmlns:p14="http://schemas.microsoft.com/office/powerpoint/2010/main" val="210209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70C7B-E717-7389-4CE3-774BD814CEE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FCD0136-6C37-F72C-00BC-A28720A87B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F5B080-2019-F7D9-6BAB-93F70768FF39}"/>
              </a:ext>
            </a:extLst>
          </p:cNvPr>
          <p:cNvSpPr>
            <a:spLocks noGrp="1"/>
          </p:cNvSpPr>
          <p:nvPr>
            <p:ph type="sldNum" sz="quarter" idx="12"/>
          </p:nvPr>
        </p:nvSpPr>
        <p:spPr/>
        <p:txBody>
          <a:bodyPr/>
          <a:lstStyle>
            <a:lvl1pPr>
              <a:defRPr/>
            </a:lvl1pPr>
          </a:lstStyle>
          <a:p>
            <a:fld id="{7CC5C456-6241-4E5F-AB75-4EA6117D732D}" type="slidenum">
              <a:rPr lang="en-US" altLang="en-US"/>
              <a:pPr/>
              <a:t>‹#›</a:t>
            </a:fld>
            <a:endParaRPr lang="en-US" altLang="en-US"/>
          </a:p>
        </p:txBody>
      </p:sp>
    </p:spTree>
    <p:extLst>
      <p:ext uri="{BB962C8B-B14F-4D97-AF65-F5344CB8AC3E}">
        <p14:creationId xmlns:p14="http://schemas.microsoft.com/office/powerpoint/2010/main" val="272241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CBB29-1DB8-8D70-86B6-ED4D5B0171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70BBEBA-1248-05CE-CC30-7165CD6CDB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79DB6F-2030-160B-44B3-6039D61FE01C}"/>
              </a:ext>
            </a:extLst>
          </p:cNvPr>
          <p:cNvSpPr>
            <a:spLocks noGrp="1"/>
          </p:cNvSpPr>
          <p:nvPr>
            <p:ph type="sldNum" sz="quarter" idx="12"/>
          </p:nvPr>
        </p:nvSpPr>
        <p:spPr/>
        <p:txBody>
          <a:bodyPr/>
          <a:lstStyle>
            <a:lvl1pPr>
              <a:defRPr/>
            </a:lvl1pPr>
          </a:lstStyle>
          <a:p>
            <a:fld id="{5C277AC4-0EEE-462A-A54A-176482DCA941}" type="slidenum">
              <a:rPr lang="en-US" altLang="en-US"/>
              <a:pPr/>
              <a:t>‹#›</a:t>
            </a:fld>
            <a:endParaRPr lang="en-US" altLang="en-US"/>
          </a:p>
        </p:txBody>
      </p:sp>
    </p:spTree>
    <p:extLst>
      <p:ext uri="{BB962C8B-B14F-4D97-AF65-F5344CB8AC3E}">
        <p14:creationId xmlns:p14="http://schemas.microsoft.com/office/powerpoint/2010/main" val="368422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40708-DB79-7E2C-67B4-0DADF01F211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44BFD5C-DF17-BD0E-3F48-81894C5829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394658-9573-6BDB-3B2D-08CA668EEFA3}"/>
              </a:ext>
            </a:extLst>
          </p:cNvPr>
          <p:cNvSpPr>
            <a:spLocks noGrp="1"/>
          </p:cNvSpPr>
          <p:nvPr>
            <p:ph type="sldNum" sz="quarter" idx="12"/>
          </p:nvPr>
        </p:nvSpPr>
        <p:spPr/>
        <p:txBody>
          <a:bodyPr/>
          <a:lstStyle>
            <a:lvl1pPr>
              <a:defRPr/>
            </a:lvl1pPr>
          </a:lstStyle>
          <a:p>
            <a:fld id="{7D063AF9-1C95-4639-8A7B-C306A0A711CE}" type="slidenum">
              <a:rPr lang="en-US" altLang="en-US"/>
              <a:pPr/>
              <a:t>‹#›</a:t>
            </a:fld>
            <a:endParaRPr lang="en-US" altLang="en-US"/>
          </a:p>
        </p:txBody>
      </p:sp>
    </p:spTree>
    <p:extLst>
      <p:ext uri="{BB962C8B-B14F-4D97-AF65-F5344CB8AC3E}">
        <p14:creationId xmlns:p14="http://schemas.microsoft.com/office/powerpoint/2010/main" val="422698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A966596-5FF5-093E-92A7-283F4FF7E4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9628C81-493B-839A-495F-D3797D0C41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628464-68E1-C0B9-34B3-BAD9F5559CF4}"/>
              </a:ext>
            </a:extLst>
          </p:cNvPr>
          <p:cNvSpPr>
            <a:spLocks noGrp="1"/>
          </p:cNvSpPr>
          <p:nvPr>
            <p:ph type="sldNum" sz="quarter" idx="12"/>
          </p:nvPr>
        </p:nvSpPr>
        <p:spPr/>
        <p:txBody>
          <a:bodyPr/>
          <a:lstStyle>
            <a:lvl1pPr>
              <a:defRPr/>
            </a:lvl1pPr>
          </a:lstStyle>
          <a:p>
            <a:fld id="{011DC4E8-3185-49F7-B620-A1896EEE8642}" type="slidenum">
              <a:rPr lang="en-US" altLang="en-US"/>
              <a:pPr/>
              <a:t>‹#›</a:t>
            </a:fld>
            <a:endParaRPr lang="en-US" altLang="en-US"/>
          </a:p>
        </p:txBody>
      </p:sp>
    </p:spTree>
    <p:extLst>
      <p:ext uri="{BB962C8B-B14F-4D97-AF65-F5344CB8AC3E}">
        <p14:creationId xmlns:p14="http://schemas.microsoft.com/office/powerpoint/2010/main" val="407685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B38C5DF-28C0-8FFF-F934-CF88DDA109E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D8116CF-83CE-648E-9000-18FB68B4BE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E617012-AF89-FB21-6C81-824BA3590F3D}"/>
              </a:ext>
            </a:extLst>
          </p:cNvPr>
          <p:cNvSpPr>
            <a:spLocks noGrp="1"/>
          </p:cNvSpPr>
          <p:nvPr>
            <p:ph type="sldNum" sz="quarter" idx="12"/>
          </p:nvPr>
        </p:nvSpPr>
        <p:spPr/>
        <p:txBody>
          <a:bodyPr/>
          <a:lstStyle>
            <a:lvl1pPr>
              <a:defRPr/>
            </a:lvl1pPr>
          </a:lstStyle>
          <a:p>
            <a:fld id="{4F1452EB-B324-458B-BE32-1FEE301ADAC5}" type="slidenum">
              <a:rPr lang="en-US" altLang="en-US"/>
              <a:pPr/>
              <a:t>‹#›</a:t>
            </a:fld>
            <a:endParaRPr lang="en-US" altLang="en-US"/>
          </a:p>
        </p:txBody>
      </p:sp>
    </p:spTree>
    <p:extLst>
      <p:ext uri="{BB962C8B-B14F-4D97-AF65-F5344CB8AC3E}">
        <p14:creationId xmlns:p14="http://schemas.microsoft.com/office/powerpoint/2010/main" val="105067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45B96BB-F8AB-4AAF-EF83-79A78233967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3856165-A863-5BF3-5B1D-62A4862666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6BE404-1B03-3A31-CB4C-FD1C7EDC9EB2}"/>
              </a:ext>
            </a:extLst>
          </p:cNvPr>
          <p:cNvSpPr>
            <a:spLocks noGrp="1"/>
          </p:cNvSpPr>
          <p:nvPr>
            <p:ph type="sldNum" sz="quarter" idx="12"/>
          </p:nvPr>
        </p:nvSpPr>
        <p:spPr/>
        <p:txBody>
          <a:bodyPr/>
          <a:lstStyle>
            <a:lvl1pPr>
              <a:defRPr/>
            </a:lvl1pPr>
          </a:lstStyle>
          <a:p>
            <a:fld id="{830C62BF-F943-4636-8E22-B00FA2EAC333}" type="slidenum">
              <a:rPr lang="en-US" altLang="en-US"/>
              <a:pPr/>
              <a:t>‹#›</a:t>
            </a:fld>
            <a:endParaRPr lang="en-US" altLang="en-US"/>
          </a:p>
        </p:txBody>
      </p:sp>
    </p:spTree>
    <p:extLst>
      <p:ext uri="{BB962C8B-B14F-4D97-AF65-F5344CB8AC3E}">
        <p14:creationId xmlns:p14="http://schemas.microsoft.com/office/powerpoint/2010/main" val="427386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3EB09D0-E7E1-DA6F-BBCE-B7373180EBB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AF8CBBA-6AD5-CEDA-0D7B-0C3458B3BA4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63E5108-3BFA-8C66-1B29-2EA1135361E8}"/>
              </a:ext>
            </a:extLst>
          </p:cNvPr>
          <p:cNvSpPr>
            <a:spLocks noGrp="1"/>
          </p:cNvSpPr>
          <p:nvPr>
            <p:ph type="sldNum" sz="quarter" idx="12"/>
          </p:nvPr>
        </p:nvSpPr>
        <p:spPr/>
        <p:txBody>
          <a:bodyPr/>
          <a:lstStyle>
            <a:lvl1pPr>
              <a:defRPr/>
            </a:lvl1pPr>
          </a:lstStyle>
          <a:p>
            <a:fld id="{E7CB12EE-AB77-449F-B92D-933FDD5356B4}" type="slidenum">
              <a:rPr lang="en-US" altLang="en-US"/>
              <a:pPr/>
              <a:t>‹#›</a:t>
            </a:fld>
            <a:endParaRPr lang="en-US" altLang="en-US"/>
          </a:p>
        </p:txBody>
      </p:sp>
    </p:spTree>
    <p:extLst>
      <p:ext uri="{BB962C8B-B14F-4D97-AF65-F5344CB8AC3E}">
        <p14:creationId xmlns:p14="http://schemas.microsoft.com/office/powerpoint/2010/main" val="348370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AA39CFD-CF1C-35EB-4EC6-2CB25AC9E6C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530994D-7B8F-9657-4FAB-3F4A509E27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F15D82-5E12-0B16-7B4A-E35346E79A10}"/>
              </a:ext>
            </a:extLst>
          </p:cNvPr>
          <p:cNvSpPr>
            <a:spLocks noGrp="1"/>
          </p:cNvSpPr>
          <p:nvPr>
            <p:ph type="sldNum" sz="quarter" idx="12"/>
          </p:nvPr>
        </p:nvSpPr>
        <p:spPr/>
        <p:txBody>
          <a:bodyPr/>
          <a:lstStyle>
            <a:lvl1pPr>
              <a:defRPr/>
            </a:lvl1pPr>
          </a:lstStyle>
          <a:p>
            <a:fld id="{A736B377-9272-44D0-A053-7FCAC9C2BF2E}" type="slidenum">
              <a:rPr lang="en-US" altLang="en-US"/>
              <a:pPr/>
              <a:t>‹#›</a:t>
            </a:fld>
            <a:endParaRPr lang="en-US" altLang="en-US"/>
          </a:p>
        </p:txBody>
      </p:sp>
    </p:spTree>
    <p:extLst>
      <p:ext uri="{BB962C8B-B14F-4D97-AF65-F5344CB8AC3E}">
        <p14:creationId xmlns:p14="http://schemas.microsoft.com/office/powerpoint/2010/main" val="121479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76EE9EF-3B6A-4DCE-2151-0AA7B3B95B1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6B1CD57-9254-C50C-E26A-DABF0FB40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8E9DD1-4585-5974-6EC2-0245DD54E526}"/>
              </a:ext>
            </a:extLst>
          </p:cNvPr>
          <p:cNvSpPr>
            <a:spLocks noGrp="1"/>
          </p:cNvSpPr>
          <p:nvPr>
            <p:ph type="sldNum" sz="quarter" idx="12"/>
          </p:nvPr>
        </p:nvSpPr>
        <p:spPr/>
        <p:txBody>
          <a:bodyPr/>
          <a:lstStyle>
            <a:lvl1pPr>
              <a:defRPr/>
            </a:lvl1pPr>
          </a:lstStyle>
          <a:p>
            <a:fld id="{851F6A63-12F2-475F-BBDF-45382AC7B7D8}" type="slidenum">
              <a:rPr lang="en-US" altLang="en-US"/>
              <a:pPr/>
              <a:t>‹#›</a:t>
            </a:fld>
            <a:endParaRPr lang="en-US" altLang="en-US"/>
          </a:p>
        </p:txBody>
      </p:sp>
    </p:spTree>
    <p:extLst>
      <p:ext uri="{BB962C8B-B14F-4D97-AF65-F5344CB8AC3E}">
        <p14:creationId xmlns:p14="http://schemas.microsoft.com/office/powerpoint/2010/main" val="167597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B817DAC-1813-9B65-AE86-406B398227D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D2B084-167E-CE5F-5298-317552E4B7E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77A447-0358-7840-C779-8184E0D6ADB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77261776-8B2D-0348-F4AA-09F9E6773C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9262483-724F-B830-C5C3-972A9E3A529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69D1B889-99EA-4C8C-A081-1D271CDB69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wmf"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em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2.emf"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3.emf"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15.emf" /><Relationship Id="rId2" Type="http://schemas.openxmlformats.org/officeDocument/2006/relationships/image" Target="../media/image14.emf"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6.emf"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wmf"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7.emf"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8.emf"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9.emf"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0.emf"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2.em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23.emf"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25.emf" /><Relationship Id="rId2" Type="http://schemas.openxmlformats.org/officeDocument/2006/relationships/image" Target="../media/image24.emf"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27.emf" /><Relationship Id="rId2" Type="http://schemas.openxmlformats.org/officeDocument/2006/relationships/image" Target="../media/image26.emf"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28.emf"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29.emf"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30.emf"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31.emf"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32.emf"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33.emf"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34.emf"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35.em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2B6A83-A960-F03E-3867-73EE2FF90D11}"/>
              </a:ext>
            </a:extLst>
          </p:cNvPr>
          <p:cNvSpPr>
            <a:spLocks noGrp="1" noChangeArrowheads="1"/>
          </p:cNvSpPr>
          <p:nvPr>
            <p:ph type="ctrTitle"/>
          </p:nvPr>
        </p:nvSpPr>
        <p:spPr>
          <a:xfrm>
            <a:off x="685800" y="3810000"/>
            <a:ext cx="7772400" cy="1143000"/>
          </a:xfrm>
        </p:spPr>
        <p:txBody>
          <a:bodyPr rtlCol="0">
            <a:normAutofit fontScale="90000"/>
          </a:bodyPr>
          <a:lstStyle/>
          <a:p>
            <a:pPr eaLnBrk="1" fontAlgn="auto" hangingPunct="1">
              <a:spcAft>
                <a:spcPts val="0"/>
              </a:spcAft>
              <a:defRPr/>
            </a:pPr>
            <a:r>
              <a:rPr lang="en-US" altLang="en-US" b="1" dirty="0"/>
              <a:t>Renal Physiology</a:t>
            </a:r>
            <a:br>
              <a:rPr lang="en-US" altLang="en-US" b="1" dirty="0"/>
            </a:br>
            <a:r>
              <a:rPr lang="en-US" altLang="en-US" b="1" dirty="0"/>
              <a:t>The Body Fluids and Kidneys/ </a:t>
            </a:r>
            <a:br>
              <a:rPr lang="en-US" altLang="en-US" b="1" dirty="0"/>
            </a:br>
            <a:br>
              <a:rPr lang="en-US" altLang="en-US" dirty="0"/>
            </a:br>
            <a:r>
              <a:rPr lang="en-US" altLang="en-US" sz="4000" b="1" dirty="0"/>
              <a:t>Dr. Hiwa S. Namiq </a:t>
            </a:r>
            <a:br>
              <a:rPr lang="en-US" altLang="en-US" sz="4000" dirty="0"/>
            </a:br>
            <a:r>
              <a:rPr lang="en-US" altLang="en-US" sz="4000" dirty="0"/>
              <a:t>20-5-2024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9B53197B-4A45-E538-70BB-D4B5A67E933B}"/>
              </a:ext>
            </a:extLst>
          </p:cNvPr>
          <p:cNvSpPr>
            <a:spLocks noGrp="1" noChangeArrowheads="1"/>
          </p:cNvSpPr>
          <p:nvPr>
            <p:ph idx="1"/>
          </p:nvPr>
        </p:nvSpPr>
        <p:spPr>
          <a:xfrm>
            <a:off x="304800" y="228600"/>
            <a:ext cx="8534400" cy="6096000"/>
          </a:xfrm>
        </p:spPr>
        <p:txBody>
          <a:bodyPr/>
          <a:lstStyle/>
          <a:p>
            <a:pPr algn="just" eaLnBrk="1" hangingPunct="1"/>
            <a:r>
              <a:rPr lang="en-US" altLang="en-US" sz="2400" b="1"/>
              <a:t>Lymphatic blockage causes edema. </a:t>
            </a:r>
          </a:p>
          <a:p>
            <a:pPr algn="just" eaLnBrk="1" hangingPunct="1"/>
            <a:r>
              <a:rPr lang="en-US" altLang="en-US"/>
              <a:t>When lymphatic blockage occurs, edema can become especially severe because plasma proteins that leak into the interstitium have no other way to be removed.</a:t>
            </a:r>
          </a:p>
          <a:p>
            <a:pPr algn="just" eaLnBrk="1" hangingPunct="1"/>
            <a:r>
              <a:rPr lang="en-US" altLang="en-US" sz="2400" b="1"/>
              <a:t>Edema caused by heart failure. </a:t>
            </a:r>
            <a:endParaRPr lang="en-US" altLang="en-US" sz="2400"/>
          </a:p>
          <a:p>
            <a:pPr algn="just" eaLnBrk="1" hangingPunct="1"/>
            <a:r>
              <a:rPr lang="en-US" altLang="en-US"/>
              <a:t>It is sever because the heart fails to pump blood normally from the veins into the arteries; this raises venous pressure and capillary pressure, causing increased capillary filtration. In the lungs, it causes pulmonary edema.</a:t>
            </a:r>
          </a:p>
          <a:p>
            <a:pPr algn="just" eaLnBrk="1" hangingPunct="1"/>
            <a:r>
              <a:rPr lang="en-US" altLang="en-US" sz="2400" b="1"/>
              <a:t>Edema caused by decreased kidney excretion of salt and water</a:t>
            </a:r>
            <a:r>
              <a:rPr lang="en-US" altLang="en-US" sz="2000" b="1"/>
              <a:t>. </a:t>
            </a:r>
          </a:p>
          <a:p>
            <a:pPr algn="just" eaLnBrk="1" hangingPunct="1"/>
            <a:r>
              <a:rPr lang="en-US" altLang="en-US"/>
              <a:t>Most of the salt and water added to the blood leaks from the blood into the interstitial spaces, but some remains in the blood. The result will be widespread increase in interstitial fluid volume (extracellular edema) and hypertension.</a:t>
            </a:r>
          </a:p>
          <a:p>
            <a:pPr algn="just" eaLnBrk="1" hangingPunct="1"/>
            <a:r>
              <a:rPr lang="en-US" altLang="en-US" sz="2400" b="1"/>
              <a:t>Edema caused by decreased plasma proteins. </a:t>
            </a:r>
          </a:p>
          <a:p>
            <a:pPr algn="just" eaLnBrk="1" hangingPunct="1"/>
            <a:r>
              <a:rPr lang="en-US" altLang="en-US" sz="2400"/>
              <a:t>E.g: Cirrhosis of the liver or nephrotic syndrome</a:t>
            </a:r>
            <a:r>
              <a:rPr lang="en-US" altLang="en-US" sz="2400" i="1"/>
              <a:t>.</a:t>
            </a:r>
            <a:endParaRPr lang="en-US" altLang="en-US"/>
          </a:p>
        </p:txBody>
      </p:sp>
      <p:sp>
        <p:nvSpPr>
          <p:cNvPr id="15363" name="Slide Number Placeholder 2">
            <a:extLst>
              <a:ext uri="{FF2B5EF4-FFF2-40B4-BE49-F238E27FC236}">
                <a16:creationId xmlns:a16="http://schemas.microsoft.com/office/drawing/2014/main" id="{D7BCA1FA-3AC2-F8E6-D375-2D6C0D2A6C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A872E43F-DC05-4099-BCAC-25A2DEB2C69D}" type="slidenum">
              <a:rPr lang="en-US" altLang="en-US" sz="900">
                <a:solidFill>
                  <a:srgbClr val="898989"/>
                </a:solidFill>
              </a:rPr>
              <a:pPr/>
              <a:t>10</a:t>
            </a:fld>
            <a:endParaRPr lang="en-US" altLang="en-US" sz="900">
              <a:solidFill>
                <a:srgbClr val="898989"/>
              </a:solidFill>
            </a:endParaRPr>
          </a:p>
        </p:txBody>
      </p:sp>
      <p:sp>
        <p:nvSpPr>
          <p:cNvPr id="2" name="Date Placeholder 1">
            <a:extLst>
              <a:ext uri="{FF2B5EF4-FFF2-40B4-BE49-F238E27FC236}">
                <a16:creationId xmlns:a16="http://schemas.microsoft.com/office/drawing/2014/main" id="{F2FCA5B4-2A34-677B-FB29-0321D4343B5C}"/>
              </a:ext>
            </a:extLst>
          </p:cNvPr>
          <p:cNvSpPr>
            <a:spLocks noGrp="1"/>
          </p:cNvSpPr>
          <p:nvPr>
            <p:ph type="dt" sz="quarter" idx="10"/>
          </p:nvPr>
        </p:nvSpPr>
        <p:spPr/>
        <p:txBody>
          <a:bodyPr/>
          <a:lstStyle/>
          <a:p>
            <a:pP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4CE351-B0A6-0BEE-E460-18C43A92432A}"/>
              </a:ext>
            </a:extLst>
          </p:cNvPr>
          <p:cNvSpPr>
            <a:spLocks noGrp="1" noChangeArrowheads="1"/>
          </p:cNvSpPr>
          <p:nvPr>
            <p:ph type="title"/>
          </p:nvPr>
        </p:nvSpPr>
        <p:spPr>
          <a:xfrm>
            <a:off x="1371600" y="228600"/>
            <a:ext cx="7086600" cy="990600"/>
          </a:xfrm>
        </p:spPr>
        <p:txBody>
          <a:bodyPr/>
          <a:lstStyle/>
          <a:p>
            <a:pPr eaLnBrk="1" hangingPunct="1"/>
            <a:r>
              <a:rPr lang="en-US" altLang="en-US" sz="3600"/>
              <a:t>Functions of the Kidneys</a:t>
            </a:r>
          </a:p>
        </p:txBody>
      </p:sp>
      <p:sp>
        <p:nvSpPr>
          <p:cNvPr id="16387" name="Rectangle 3">
            <a:extLst>
              <a:ext uri="{FF2B5EF4-FFF2-40B4-BE49-F238E27FC236}">
                <a16:creationId xmlns:a16="http://schemas.microsoft.com/office/drawing/2014/main" id="{A7EF4A4C-FAB8-7478-8560-B3571FA404BD}"/>
              </a:ext>
            </a:extLst>
          </p:cNvPr>
          <p:cNvSpPr>
            <a:spLocks noGrp="1" noChangeArrowheads="1"/>
          </p:cNvSpPr>
          <p:nvPr>
            <p:ph idx="1"/>
          </p:nvPr>
        </p:nvSpPr>
        <p:spPr>
          <a:xfrm>
            <a:off x="304800" y="1219200"/>
            <a:ext cx="8534400" cy="5334000"/>
          </a:xfrm>
        </p:spPr>
        <p:txBody>
          <a:bodyPr/>
          <a:lstStyle/>
          <a:p>
            <a:pPr marL="533400" indent="-533400" eaLnBrk="1" hangingPunct="1"/>
            <a:r>
              <a:rPr lang="en-US" altLang="en-US" sz="2800"/>
              <a:t>The kidneys serve the following multiple  functions:</a:t>
            </a:r>
          </a:p>
          <a:p>
            <a:pPr marL="533400" indent="-533400" eaLnBrk="1" hangingPunct="1">
              <a:buSzPct val="120000"/>
              <a:buFont typeface="Wingdings" panose="05000000000000000000" pitchFamily="2" charset="2"/>
              <a:buAutoNum type="arabicPeriod"/>
            </a:pPr>
            <a:r>
              <a:rPr lang="en-US" altLang="en-US" sz="2800"/>
              <a:t>Excretion of metabolic waste products and foreign chemicals</a:t>
            </a:r>
          </a:p>
          <a:p>
            <a:pPr marL="533400" indent="-533400" eaLnBrk="1" hangingPunct="1">
              <a:buSzPct val="120000"/>
              <a:buFont typeface="Wingdings" panose="05000000000000000000" pitchFamily="2" charset="2"/>
              <a:buAutoNum type="arabicPeriod"/>
            </a:pPr>
            <a:r>
              <a:rPr lang="en-US" altLang="en-US" sz="2800"/>
              <a:t>Regulation of water and electrolyte balances</a:t>
            </a:r>
          </a:p>
          <a:p>
            <a:pPr marL="533400" indent="-533400" eaLnBrk="1" hangingPunct="1">
              <a:buSzPct val="120000"/>
              <a:buFont typeface="Wingdings" panose="05000000000000000000" pitchFamily="2" charset="2"/>
              <a:buAutoNum type="arabicPeriod"/>
            </a:pPr>
            <a:r>
              <a:rPr lang="en-US" altLang="en-US" sz="2800"/>
              <a:t>Regulation of body fluid osmolality</a:t>
            </a:r>
          </a:p>
          <a:p>
            <a:pPr marL="533400" indent="-533400" eaLnBrk="1" hangingPunct="1">
              <a:buSzPct val="120000"/>
              <a:buFont typeface="Wingdings" panose="05000000000000000000" pitchFamily="2" charset="2"/>
              <a:buAutoNum type="arabicPeriod"/>
            </a:pPr>
            <a:r>
              <a:rPr lang="en-US" altLang="en-US" sz="2800"/>
              <a:t>Regulation of arterial pressure</a:t>
            </a:r>
          </a:p>
          <a:p>
            <a:pPr marL="533400" indent="-533400" eaLnBrk="1" hangingPunct="1">
              <a:buSzPct val="120000"/>
              <a:buFont typeface="Wingdings" panose="05000000000000000000" pitchFamily="2" charset="2"/>
              <a:buAutoNum type="arabicPeriod"/>
            </a:pPr>
            <a:r>
              <a:rPr lang="en-US" altLang="en-US" sz="2800"/>
              <a:t>Regulation of acid-base balance</a:t>
            </a:r>
          </a:p>
          <a:p>
            <a:pPr marL="533400" indent="-533400" eaLnBrk="1" hangingPunct="1">
              <a:buSzPct val="120000"/>
              <a:buFont typeface="Wingdings" panose="05000000000000000000" pitchFamily="2" charset="2"/>
              <a:buAutoNum type="arabicPeriod"/>
            </a:pPr>
            <a:r>
              <a:rPr lang="en-US" altLang="en-US" sz="2800"/>
              <a:t>Secretion, metabolism, and excretion of hormones</a:t>
            </a:r>
          </a:p>
          <a:p>
            <a:pPr marL="533400" indent="-533400" eaLnBrk="1" hangingPunct="1">
              <a:buSzPct val="120000"/>
              <a:buFont typeface="Wingdings" panose="05000000000000000000" pitchFamily="2" charset="2"/>
              <a:buAutoNum type="arabicPeriod"/>
            </a:pPr>
            <a:r>
              <a:rPr lang="en-US" altLang="en-US" sz="2800"/>
              <a:t>Gluconeogenesis.</a:t>
            </a:r>
          </a:p>
        </p:txBody>
      </p:sp>
      <p:sp>
        <p:nvSpPr>
          <p:cNvPr id="16388" name="Slide Number Placeholder 2">
            <a:extLst>
              <a:ext uri="{FF2B5EF4-FFF2-40B4-BE49-F238E27FC236}">
                <a16:creationId xmlns:a16="http://schemas.microsoft.com/office/drawing/2014/main" id="{A619E6A4-A270-9737-0FC6-FA74F2B021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94363BD6-A81D-4C72-9F5D-E81FD4628E04}" type="slidenum">
              <a:rPr lang="en-US" altLang="en-US" sz="900">
                <a:solidFill>
                  <a:srgbClr val="898989"/>
                </a:solidFill>
              </a:rPr>
              <a:pPr/>
              <a:t>11</a:t>
            </a:fld>
            <a:endParaRPr lang="en-US" altLang="en-US" sz="900">
              <a:solidFill>
                <a:srgbClr val="898989"/>
              </a:solidFill>
            </a:endParaRPr>
          </a:p>
        </p:txBody>
      </p:sp>
      <p:sp>
        <p:nvSpPr>
          <p:cNvPr id="2" name="Date Placeholder 1">
            <a:extLst>
              <a:ext uri="{FF2B5EF4-FFF2-40B4-BE49-F238E27FC236}">
                <a16:creationId xmlns:a16="http://schemas.microsoft.com/office/drawing/2014/main" id="{0A3E8E1F-878B-C2E0-5369-5CC54821EE52}"/>
              </a:ext>
            </a:extLst>
          </p:cNvPr>
          <p:cNvSpPr>
            <a:spLocks noGrp="1"/>
          </p:cNvSpPr>
          <p:nvPr>
            <p:ph type="dt" sz="quarter" idx="10"/>
          </p:nvPr>
        </p:nvSpPr>
        <p:spPr/>
        <p:txBody>
          <a:bodyPr/>
          <a:lstStyle/>
          <a:p>
            <a:pP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979AB27-F245-86D8-FCD1-9A331D8775AD}"/>
              </a:ext>
            </a:extLst>
          </p:cNvPr>
          <p:cNvSpPr>
            <a:spLocks noGrp="1" noChangeArrowheads="1"/>
          </p:cNvSpPr>
          <p:nvPr>
            <p:ph type="title"/>
          </p:nvPr>
        </p:nvSpPr>
        <p:spPr>
          <a:xfrm>
            <a:off x="1447800" y="228600"/>
            <a:ext cx="7543800" cy="1219200"/>
          </a:xfrm>
        </p:spPr>
        <p:txBody>
          <a:bodyPr/>
          <a:lstStyle/>
          <a:p>
            <a:pPr eaLnBrk="1" hangingPunct="1"/>
            <a:r>
              <a:rPr lang="en-US" altLang="en-US" sz="3600" b="1"/>
              <a:t>Physiologic Anatomy of the Kidneys</a:t>
            </a:r>
          </a:p>
        </p:txBody>
      </p:sp>
      <p:sp>
        <p:nvSpPr>
          <p:cNvPr id="17411" name="Rectangle 3">
            <a:extLst>
              <a:ext uri="{FF2B5EF4-FFF2-40B4-BE49-F238E27FC236}">
                <a16:creationId xmlns:a16="http://schemas.microsoft.com/office/drawing/2014/main" id="{02F88F42-5E32-BD47-6489-6F2DF6FEDBD9}"/>
              </a:ext>
            </a:extLst>
          </p:cNvPr>
          <p:cNvSpPr>
            <a:spLocks noGrp="1" noChangeArrowheads="1"/>
          </p:cNvSpPr>
          <p:nvPr>
            <p:ph idx="1"/>
          </p:nvPr>
        </p:nvSpPr>
        <p:spPr>
          <a:xfrm>
            <a:off x="457200" y="1524000"/>
            <a:ext cx="8229600" cy="4495800"/>
          </a:xfrm>
        </p:spPr>
        <p:txBody>
          <a:bodyPr/>
          <a:lstStyle/>
          <a:p>
            <a:pPr algn="just" eaLnBrk="1" hangingPunct="1"/>
            <a:r>
              <a:rPr lang="en-US" altLang="en-US" sz="3600"/>
              <a:t>The two kidneys lie on the posterior wall of the abdomen, outside the peritoneal cavity.</a:t>
            </a:r>
          </a:p>
          <a:p>
            <a:pPr algn="just" eaLnBrk="1" hangingPunct="1"/>
            <a:r>
              <a:rPr lang="en-US" altLang="en-US" sz="3600"/>
              <a:t>Each kidney of the adult human weighs about 150 grams and is about the size of a clenched fist.</a:t>
            </a:r>
          </a:p>
        </p:txBody>
      </p:sp>
      <p:sp>
        <p:nvSpPr>
          <p:cNvPr id="17412" name="Slide Number Placeholder 2">
            <a:extLst>
              <a:ext uri="{FF2B5EF4-FFF2-40B4-BE49-F238E27FC236}">
                <a16:creationId xmlns:a16="http://schemas.microsoft.com/office/drawing/2014/main" id="{1583CA6A-4FF3-4D8E-0555-C19F2D2355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1D8B607E-A12A-43BD-90B7-64E69BC3346D}" type="slidenum">
              <a:rPr lang="en-US" altLang="en-US" sz="900">
                <a:solidFill>
                  <a:srgbClr val="898989"/>
                </a:solidFill>
              </a:rPr>
              <a:pPr/>
              <a:t>12</a:t>
            </a:fld>
            <a:endParaRPr lang="en-US" altLang="en-US" sz="900">
              <a:solidFill>
                <a:srgbClr val="898989"/>
              </a:solidFill>
            </a:endParaRPr>
          </a:p>
        </p:txBody>
      </p:sp>
      <p:sp>
        <p:nvSpPr>
          <p:cNvPr id="2" name="Date Placeholder 1">
            <a:extLst>
              <a:ext uri="{FF2B5EF4-FFF2-40B4-BE49-F238E27FC236}">
                <a16:creationId xmlns:a16="http://schemas.microsoft.com/office/drawing/2014/main" id="{FAEF0DA6-6C6F-E359-1827-5AC1DFC44E6E}"/>
              </a:ext>
            </a:extLst>
          </p:cNvPr>
          <p:cNvSpPr>
            <a:spLocks noGrp="1"/>
          </p:cNvSpPr>
          <p:nvPr>
            <p:ph type="dt" sz="quarter" idx="10"/>
          </p:nvPr>
        </p:nvSpPr>
        <p:spPr/>
        <p:txBody>
          <a:bodyPr/>
          <a:lstStyle/>
          <a:p>
            <a:pP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a:extLst>
              <a:ext uri="{FF2B5EF4-FFF2-40B4-BE49-F238E27FC236}">
                <a16:creationId xmlns:a16="http://schemas.microsoft.com/office/drawing/2014/main" id="{6D0291AD-828B-231B-D8CC-6FFFC3815D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8976A0E3-F914-4AC3-B7F4-FAF87E33EC36}" type="slidenum">
              <a:rPr lang="en-US" altLang="en-US" sz="900">
                <a:solidFill>
                  <a:srgbClr val="898989"/>
                </a:solidFill>
              </a:rPr>
              <a:pPr/>
              <a:t>13</a:t>
            </a:fld>
            <a:endParaRPr lang="en-US" altLang="en-US" sz="900">
              <a:solidFill>
                <a:srgbClr val="898989"/>
              </a:solidFill>
            </a:endParaRPr>
          </a:p>
        </p:txBody>
      </p:sp>
      <p:sp>
        <p:nvSpPr>
          <p:cNvPr id="2" name="Date Placeholder 1">
            <a:extLst>
              <a:ext uri="{FF2B5EF4-FFF2-40B4-BE49-F238E27FC236}">
                <a16:creationId xmlns:a16="http://schemas.microsoft.com/office/drawing/2014/main" id="{9A7D7E17-9974-3222-2053-3FEDE4BC9072}"/>
              </a:ext>
            </a:extLst>
          </p:cNvPr>
          <p:cNvSpPr>
            <a:spLocks noGrp="1"/>
          </p:cNvSpPr>
          <p:nvPr>
            <p:ph type="dt" sz="quarter" idx="10"/>
          </p:nvPr>
        </p:nvSpPr>
        <p:spPr/>
        <p:txBody>
          <a:bodyPr/>
          <a:lstStyle/>
          <a:p>
            <a:pPr>
              <a:defRPr/>
            </a:pPr>
            <a:endParaRPr lang="en-US"/>
          </a:p>
        </p:txBody>
      </p:sp>
      <p:pic>
        <p:nvPicPr>
          <p:cNvPr id="18436" name="Picture 5">
            <a:extLst>
              <a:ext uri="{FF2B5EF4-FFF2-40B4-BE49-F238E27FC236}">
                <a16:creationId xmlns:a16="http://schemas.microsoft.com/office/drawing/2014/main" id="{5CB18149-D588-6DB7-FE66-4AD10CFCD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71"/>
          <a:stretch>
            <a:fillRect/>
          </a:stretch>
        </p:blipFill>
        <p:spPr bwMode="auto">
          <a:xfrm>
            <a:off x="1657350" y="844550"/>
            <a:ext cx="6170613"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Rectangle 2">
            <a:extLst>
              <a:ext uri="{FF2B5EF4-FFF2-40B4-BE49-F238E27FC236}">
                <a16:creationId xmlns:a16="http://schemas.microsoft.com/office/drawing/2014/main" id="{30CA5AF5-EFE2-B067-9B20-33A805FAD8AC}"/>
              </a:ext>
            </a:extLst>
          </p:cNvPr>
          <p:cNvSpPr>
            <a:spLocks noChangeArrowheads="1"/>
          </p:cNvSpPr>
          <p:nvPr/>
        </p:nvSpPr>
        <p:spPr bwMode="auto">
          <a:xfrm>
            <a:off x="874713" y="56388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a:r>
              <a:rPr lang="en-US" altLang="en-US"/>
              <a:t>General organization of the kidneys and the urinary system.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3FAFAF9-76E7-6732-4AAC-A2B6CD1BA53D}"/>
              </a:ext>
            </a:extLst>
          </p:cNvPr>
          <p:cNvSpPr>
            <a:spLocks noGrp="1" noChangeArrowheads="1"/>
          </p:cNvSpPr>
          <p:nvPr>
            <p:ph type="title"/>
          </p:nvPr>
        </p:nvSpPr>
        <p:spPr>
          <a:xfrm>
            <a:off x="1905000" y="228600"/>
            <a:ext cx="3810000" cy="685800"/>
          </a:xfrm>
        </p:spPr>
        <p:txBody>
          <a:bodyPr/>
          <a:lstStyle/>
          <a:p>
            <a:pPr eaLnBrk="1" hangingPunct="1"/>
            <a:r>
              <a:rPr lang="en-US" altLang="en-US" sz="3600" b="1"/>
              <a:t>The Nephron</a:t>
            </a:r>
          </a:p>
        </p:txBody>
      </p:sp>
      <p:sp>
        <p:nvSpPr>
          <p:cNvPr id="19459" name="Rectangle 3">
            <a:extLst>
              <a:ext uri="{FF2B5EF4-FFF2-40B4-BE49-F238E27FC236}">
                <a16:creationId xmlns:a16="http://schemas.microsoft.com/office/drawing/2014/main" id="{F346A0F0-AC9E-5A47-384C-7CCE25C8AC74}"/>
              </a:ext>
            </a:extLst>
          </p:cNvPr>
          <p:cNvSpPr>
            <a:spLocks noGrp="1" noChangeArrowheads="1"/>
          </p:cNvSpPr>
          <p:nvPr>
            <p:ph idx="1"/>
          </p:nvPr>
        </p:nvSpPr>
        <p:spPr>
          <a:xfrm>
            <a:off x="304800" y="1219200"/>
            <a:ext cx="8382000" cy="5181600"/>
          </a:xfrm>
        </p:spPr>
        <p:txBody>
          <a:bodyPr/>
          <a:lstStyle/>
          <a:p>
            <a:pPr marL="533400" indent="-533400" algn="just" eaLnBrk="1" hangingPunct="1"/>
            <a:r>
              <a:rPr lang="en-US" altLang="en-US" sz="2800"/>
              <a:t>Each kidney in the human contains about 1 million </a:t>
            </a:r>
            <a:r>
              <a:rPr lang="en-US" altLang="en-US" sz="2800" i="1"/>
              <a:t>nephrons, </a:t>
            </a:r>
            <a:r>
              <a:rPr lang="en-US" altLang="en-US" sz="2800"/>
              <a:t>each capable of forming urine. After age 40, the number of functioning nephrons usually decreases about 10 per cent every 10 years. The nephron is the functional unit of the kidney</a:t>
            </a:r>
          </a:p>
          <a:p>
            <a:pPr marL="533400" indent="-533400" algn="just" eaLnBrk="1" hangingPunct="1"/>
            <a:r>
              <a:rPr lang="en-US" altLang="en-US" sz="2800"/>
              <a:t>Each nephron contains:</a:t>
            </a:r>
          </a:p>
          <a:p>
            <a:pPr marL="533400" indent="-533400" algn="just" eaLnBrk="1" hangingPunct="1">
              <a:buFont typeface="Wingdings" panose="05000000000000000000" pitchFamily="2" charset="2"/>
              <a:buAutoNum type="arabicPeriod"/>
            </a:pPr>
            <a:r>
              <a:rPr lang="en-US" altLang="en-US" sz="2800"/>
              <a:t>A tuft of capillaries called the </a:t>
            </a:r>
            <a:r>
              <a:rPr lang="en-US" altLang="en-US" sz="2800" i="1"/>
              <a:t>glomerulus, </a:t>
            </a:r>
            <a:r>
              <a:rPr lang="en-US" altLang="en-US" sz="2800"/>
              <a:t>through which large amounts of fluid are filtered from the blood.</a:t>
            </a:r>
          </a:p>
          <a:p>
            <a:pPr marL="533400" indent="-533400" algn="just" eaLnBrk="1" hangingPunct="1">
              <a:buFont typeface="Wingdings" panose="05000000000000000000" pitchFamily="2" charset="2"/>
              <a:buAutoNum type="arabicPeriod"/>
            </a:pPr>
            <a:r>
              <a:rPr lang="en-US" altLang="en-US" sz="2800"/>
              <a:t>A long </a:t>
            </a:r>
            <a:r>
              <a:rPr lang="en-US" altLang="en-US" sz="2800" i="1"/>
              <a:t>tubule </a:t>
            </a:r>
            <a:r>
              <a:rPr lang="en-US" altLang="en-US" sz="2800"/>
              <a:t>in which the filtered fluid is converted into urine on its way to the pelvis of the kidney</a:t>
            </a:r>
          </a:p>
        </p:txBody>
      </p:sp>
      <p:sp>
        <p:nvSpPr>
          <p:cNvPr id="19460" name="Slide Number Placeholder 2">
            <a:extLst>
              <a:ext uri="{FF2B5EF4-FFF2-40B4-BE49-F238E27FC236}">
                <a16:creationId xmlns:a16="http://schemas.microsoft.com/office/drawing/2014/main" id="{A307FF77-0A65-FC9C-6652-B500DC64B1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D744CB2A-6671-43CF-9A58-34C0A815284F}" type="slidenum">
              <a:rPr lang="en-US" altLang="en-US" sz="900">
                <a:solidFill>
                  <a:srgbClr val="898989"/>
                </a:solidFill>
              </a:rPr>
              <a:pPr/>
              <a:t>14</a:t>
            </a:fld>
            <a:endParaRPr lang="en-US" altLang="en-US" sz="900">
              <a:solidFill>
                <a:srgbClr val="898989"/>
              </a:solidFill>
            </a:endParaRPr>
          </a:p>
        </p:txBody>
      </p:sp>
      <p:sp>
        <p:nvSpPr>
          <p:cNvPr id="2" name="Date Placeholder 1">
            <a:extLst>
              <a:ext uri="{FF2B5EF4-FFF2-40B4-BE49-F238E27FC236}">
                <a16:creationId xmlns:a16="http://schemas.microsoft.com/office/drawing/2014/main" id="{6A9038E0-E3F8-F4D9-BA92-6CCFF4648AC7}"/>
              </a:ext>
            </a:extLst>
          </p:cNvPr>
          <p:cNvSpPr>
            <a:spLocks noGrp="1"/>
          </p:cNvSpPr>
          <p:nvPr>
            <p:ph type="dt" sz="quarter" idx="10"/>
          </p:nvPr>
        </p:nvSpPr>
        <p:spPr/>
        <p:txBody>
          <a:bodyPr/>
          <a:lstStyle/>
          <a:p>
            <a:pP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5">
            <a:extLst>
              <a:ext uri="{FF2B5EF4-FFF2-40B4-BE49-F238E27FC236}">
                <a16:creationId xmlns:a16="http://schemas.microsoft.com/office/drawing/2014/main" id="{ADDB75A3-0ABB-1457-2448-AB7F4A0571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5875"/>
            <a:ext cx="3581400" cy="6918325"/>
          </a:xfrm>
        </p:spPr>
      </p:pic>
      <p:sp>
        <p:nvSpPr>
          <p:cNvPr id="4" name="Date Placeholder 3">
            <a:extLst>
              <a:ext uri="{FF2B5EF4-FFF2-40B4-BE49-F238E27FC236}">
                <a16:creationId xmlns:a16="http://schemas.microsoft.com/office/drawing/2014/main" id="{4A0DAF79-4AA1-8165-D878-C8B6C9D53EFC}"/>
              </a:ext>
            </a:extLst>
          </p:cNvPr>
          <p:cNvSpPr>
            <a:spLocks noGrp="1"/>
          </p:cNvSpPr>
          <p:nvPr>
            <p:ph type="dt" sz="quarter" idx="10"/>
          </p:nvPr>
        </p:nvSpPr>
        <p:spPr/>
        <p:txBody>
          <a:bodyPr/>
          <a:lstStyle/>
          <a:p>
            <a:pPr>
              <a:defRPr/>
            </a:pPr>
            <a:endParaRPr lang="en-US"/>
          </a:p>
        </p:txBody>
      </p:sp>
      <p:sp>
        <p:nvSpPr>
          <p:cNvPr id="20484" name="Slide Number Placeholder 4">
            <a:extLst>
              <a:ext uri="{FF2B5EF4-FFF2-40B4-BE49-F238E27FC236}">
                <a16:creationId xmlns:a16="http://schemas.microsoft.com/office/drawing/2014/main" id="{EF697F9F-8AEB-FE5E-455F-1EA38EA2D7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064FF2A6-7CDB-405E-BFFE-131167693501}" type="slidenum">
              <a:rPr lang="en-US" altLang="en-US" sz="900">
                <a:solidFill>
                  <a:srgbClr val="898989"/>
                </a:solidFill>
              </a:rPr>
              <a:pPr/>
              <a:t>15</a:t>
            </a:fld>
            <a:endParaRPr lang="en-US" altLang="en-US" sz="900">
              <a:solidFill>
                <a:srgbClr val="898989"/>
              </a:solidFill>
            </a:endParaRPr>
          </a:p>
        </p:txBody>
      </p:sp>
      <p:sp>
        <p:nvSpPr>
          <p:cNvPr id="20485" name="Title 6">
            <a:extLst>
              <a:ext uri="{FF2B5EF4-FFF2-40B4-BE49-F238E27FC236}">
                <a16:creationId xmlns:a16="http://schemas.microsoft.com/office/drawing/2014/main" id="{A07F2B93-1528-29E2-BAFA-3367CC6E8ABC}"/>
              </a:ext>
            </a:extLst>
          </p:cNvPr>
          <p:cNvSpPr>
            <a:spLocks noGrp="1"/>
          </p:cNvSpPr>
          <p:nvPr>
            <p:ph type="title"/>
          </p:nvPr>
        </p:nvSpPr>
        <p:spPr>
          <a:xfrm>
            <a:off x="5181600" y="2500313"/>
            <a:ext cx="3638550" cy="1338262"/>
          </a:xfrm>
        </p:spPr>
        <p:txBody>
          <a:bodyPr>
            <a:spAutoFit/>
          </a:bodyPr>
          <a:lstStyle/>
          <a:p>
            <a:r>
              <a:rPr lang="en-US" altLang="en-US" sz="1800"/>
              <a:t>Section of the human kidney showing the major vessels that supply the blood flow to the kidney and a schematic of the microcirculation of each nephron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D920EED8-1BAB-5005-360C-2B1F18FC6E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89FE411B-4E70-42EE-9086-E411939CAFDB}" type="slidenum">
              <a:rPr lang="en-US" altLang="en-US" sz="900">
                <a:solidFill>
                  <a:srgbClr val="898989"/>
                </a:solidFill>
              </a:rPr>
              <a:pPr/>
              <a:t>16</a:t>
            </a:fld>
            <a:endParaRPr lang="en-US" altLang="en-US" sz="900">
              <a:solidFill>
                <a:srgbClr val="898989"/>
              </a:solidFill>
            </a:endParaRPr>
          </a:p>
        </p:txBody>
      </p:sp>
      <p:sp>
        <p:nvSpPr>
          <p:cNvPr id="21507" name="Title 1">
            <a:extLst>
              <a:ext uri="{FF2B5EF4-FFF2-40B4-BE49-F238E27FC236}">
                <a16:creationId xmlns:a16="http://schemas.microsoft.com/office/drawing/2014/main" id="{E64FAE0E-9F06-65EC-F865-BBDFEE320298}"/>
              </a:ext>
            </a:extLst>
          </p:cNvPr>
          <p:cNvSpPr txBox="1">
            <a:spLocks/>
          </p:cNvSpPr>
          <p:nvPr/>
        </p:nvSpPr>
        <p:spPr bwMode="auto">
          <a:xfrm>
            <a:off x="6088063" y="5562600"/>
            <a:ext cx="30845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kumimoji="0" lang="en-US" altLang="en-US" sz="2000" b="1">
                <a:latin typeface="Calibri Light" panose="020F0302020204030204" pitchFamily="34" charset="0"/>
              </a:rPr>
              <a:t>Relations between blood vessels and tubular structures and differences between </a:t>
            </a:r>
            <a:r>
              <a:rPr kumimoji="0" lang="en-US" altLang="en-US" sz="2400" b="1">
                <a:solidFill>
                  <a:srgbClr val="FF0000"/>
                </a:solidFill>
                <a:latin typeface="Calibri Light" panose="020F0302020204030204" pitchFamily="34" charset="0"/>
              </a:rPr>
              <a:t>cortical</a:t>
            </a:r>
            <a:r>
              <a:rPr kumimoji="0" lang="en-US" altLang="en-US" sz="2000" b="1">
                <a:latin typeface="Calibri Light" panose="020F0302020204030204" pitchFamily="34" charset="0"/>
              </a:rPr>
              <a:t> and </a:t>
            </a:r>
            <a:r>
              <a:rPr kumimoji="0" lang="en-US" altLang="en-US" sz="2400" b="1">
                <a:solidFill>
                  <a:srgbClr val="FF0000"/>
                </a:solidFill>
                <a:latin typeface="Calibri Light" panose="020F0302020204030204" pitchFamily="34" charset="0"/>
              </a:rPr>
              <a:t>juxtamedullary</a:t>
            </a:r>
            <a:r>
              <a:rPr kumimoji="0" lang="en-US" altLang="en-US" sz="2000" b="1">
                <a:latin typeface="Calibri Light" panose="020F0302020204030204" pitchFamily="34" charset="0"/>
              </a:rPr>
              <a:t> nephrons</a:t>
            </a:r>
          </a:p>
        </p:txBody>
      </p:sp>
      <p:pic>
        <p:nvPicPr>
          <p:cNvPr id="21508" name="Picture 2">
            <a:extLst>
              <a:ext uri="{FF2B5EF4-FFF2-40B4-BE49-F238E27FC236}">
                <a16:creationId xmlns:a16="http://schemas.microsoft.com/office/drawing/2014/main" id="{82EE2874-DF8D-D92C-485A-85D16FA544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152400"/>
            <a:ext cx="6196013" cy="630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FFDD40B-973D-D267-E767-7DEDABDF5878}"/>
              </a:ext>
            </a:extLst>
          </p:cNvPr>
          <p:cNvSpPr>
            <a:spLocks noGrp="1" noChangeArrowheads="1"/>
          </p:cNvSpPr>
          <p:nvPr>
            <p:ph type="title"/>
          </p:nvPr>
        </p:nvSpPr>
        <p:spPr>
          <a:xfrm>
            <a:off x="628650" y="365125"/>
            <a:ext cx="7886700" cy="793750"/>
          </a:xfrm>
        </p:spPr>
        <p:txBody>
          <a:bodyPr/>
          <a:lstStyle/>
          <a:p>
            <a:pPr algn="ctr" eaLnBrk="1" hangingPunct="1"/>
            <a:r>
              <a:rPr lang="en-US" altLang="en-US" sz="3600" b="1"/>
              <a:t>Urine Formation</a:t>
            </a:r>
          </a:p>
        </p:txBody>
      </p:sp>
      <p:sp>
        <p:nvSpPr>
          <p:cNvPr id="26627" name="Rectangle 3">
            <a:extLst>
              <a:ext uri="{FF2B5EF4-FFF2-40B4-BE49-F238E27FC236}">
                <a16:creationId xmlns:a16="http://schemas.microsoft.com/office/drawing/2014/main" id="{00C3A427-D4F8-4837-6A3F-D47279DC878E}"/>
              </a:ext>
            </a:extLst>
          </p:cNvPr>
          <p:cNvSpPr>
            <a:spLocks noGrp="1" noChangeArrowheads="1"/>
          </p:cNvSpPr>
          <p:nvPr>
            <p:ph idx="1"/>
          </p:nvPr>
        </p:nvSpPr>
        <p:spPr>
          <a:xfrm>
            <a:off x="228600" y="1301750"/>
            <a:ext cx="8534400" cy="5562600"/>
          </a:xfrm>
        </p:spPr>
        <p:txBody>
          <a:bodyPr/>
          <a:lstStyle/>
          <a:p>
            <a:pPr eaLnBrk="1" hangingPunct="1">
              <a:defRPr/>
            </a:pPr>
            <a:r>
              <a:rPr lang="en-US" altLang="en-US" dirty="0"/>
              <a:t>Urine formation involve three renal processes:</a:t>
            </a:r>
          </a:p>
          <a:p>
            <a:pPr marL="685800" lvl="1" indent="-342900" eaLnBrk="1" hangingPunct="1">
              <a:buFont typeface="+mj-lt"/>
              <a:buAutoNum type="arabicPeriod"/>
              <a:defRPr/>
            </a:pPr>
            <a:r>
              <a:rPr lang="en-US" altLang="en-US" dirty="0"/>
              <a:t>Glomerular filtration.</a:t>
            </a:r>
          </a:p>
          <a:p>
            <a:pPr marL="685800" lvl="1" indent="-342900" eaLnBrk="1" hangingPunct="1">
              <a:buFont typeface="+mj-lt"/>
              <a:buAutoNum type="arabicPeriod"/>
              <a:defRPr/>
            </a:pPr>
            <a:r>
              <a:rPr lang="en-US" altLang="en-US" dirty="0"/>
              <a:t>Reabsorption of substances from the renal tubules into the blood.</a:t>
            </a:r>
          </a:p>
          <a:p>
            <a:pPr marL="685800" lvl="1" indent="-342900" eaLnBrk="1" hangingPunct="1">
              <a:buFont typeface="+mj-lt"/>
              <a:buAutoNum type="arabicPeriod"/>
              <a:defRPr/>
            </a:pPr>
            <a:r>
              <a:rPr lang="en-US" altLang="en-US" dirty="0"/>
              <a:t>Secretion of substances from the blood into the renal tubules</a:t>
            </a:r>
          </a:p>
          <a:p>
            <a:pPr eaLnBrk="1" hangingPunct="1">
              <a:defRPr/>
            </a:pPr>
            <a:endParaRPr lang="en-US" altLang="en-US" dirty="0"/>
          </a:p>
          <a:p>
            <a:pPr eaLnBrk="1" hangingPunct="1">
              <a:defRPr/>
            </a:pPr>
            <a:r>
              <a:rPr lang="en-US" altLang="en-US" sz="2000" b="1" dirty="0"/>
              <a:t>Urinary excretion rate </a:t>
            </a:r>
            <a:r>
              <a:rPr lang="en-US" altLang="en-US" dirty="0"/>
              <a:t>= Filtration rate - Reabsorption rate + Secretion rate</a:t>
            </a:r>
          </a:p>
          <a:p>
            <a:pPr marL="0" indent="0" eaLnBrk="1" hangingPunct="1">
              <a:buFont typeface="Arial" panose="020B0604020202020204" pitchFamily="34" charset="0"/>
              <a:buNone/>
              <a:defRPr/>
            </a:pPr>
            <a:endParaRPr lang="en-US" altLang="en-US" dirty="0"/>
          </a:p>
          <a:p>
            <a:pPr algn="just" eaLnBrk="1" hangingPunct="1">
              <a:defRPr/>
            </a:pPr>
            <a:r>
              <a:rPr lang="en-US" altLang="en-US" dirty="0"/>
              <a:t>The GFR is high about 180 L/day and because the plasma volume is only about 3 liters, the entire plasma can be filtered and processed about 60 times each day.</a:t>
            </a:r>
          </a:p>
          <a:p>
            <a:pPr algn="just" eaLnBrk="1" hangingPunct="1">
              <a:defRPr/>
            </a:pPr>
            <a:r>
              <a:rPr lang="en-US" altLang="en-US" dirty="0"/>
              <a:t>Determinants of the GFR:</a:t>
            </a:r>
          </a:p>
          <a:p>
            <a:pPr algn="just" eaLnBrk="1" hangingPunct="1">
              <a:buFont typeface="Wingdings" panose="05000000000000000000" pitchFamily="2" charset="2"/>
              <a:buNone/>
              <a:defRPr/>
            </a:pPr>
            <a:r>
              <a:rPr lang="en-US" altLang="en-US" dirty="0"/>
              <a:t>(1) The sum of the hydrostatic and colloid osmotic forces across the glomerular membrane (</a:t>
            </a:r>
            <a:r>
              <a:rPr lang="en-US" altLang="en-US" i="1" dirty="0"/>
              <a:t>net filtration pressure)</a:t>
            </a:r>
            <a:endParaRPr lang="en-US" altLang="en-US" dirty="0"/>
          </a:p>
          <a:p>
            <a:pPr algn="just" eaLnBrk="1" hangingPunct="1">
              <a:buFont typeface="Wingdings" panose="05000000000000000000" pitchFamily="2" charset="2"/>
              <a:buNone/>
              <a:defRPr/>
            </a:pPr>
            <a:r>
              <a:rPr lang="en-US" altLang="en-US" dirty="0"/>
              <a:t>(2) The glomerular capillary filtration coefficient, </a:t>
            </a:r>
            <a:r>
              <a:rPr lang="en-US" altLang="en-US" dirty="0" err="1"/>
              <a:t>Kf</a:t>
            </a:r>
            <a:endParaRPr lang="en-US" altLang="en-US" dirty="0"/>
          </a:p>
        </p:txBody>
      </p:sp>
      <p:sp>
        <p:nvSpPr>
          <p:cNvPr id="22532" name="Slide Number Placeholder 2">
            <a:extLst>
              <a:ext uri="{FF2B5EF4-FFF2-40B4-BE49-F238E27FC236}">
                <a16:creationId xmlns:a16="http://schemas.microsoft.com/office/drawing/2014/main" id="{585FC565-2548-2026-F793-8A13F47BE0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C61300FF-4705-4EE1-B919-17A48478B83B}" type="slidenum">
              <a:rPr lang="en-US" altLang="en-US" sz="900">
                <a:solidFill>
                  <a:srgbClr val="898989"/>
                </a:solidFill>
              </a:rPr>
              <a:pPr/>
              <a:t>17</a:t>
            </a:fld>
            <a:endParaRPr lang="en-US" altLang="en-US" sz="900">
              <a:solidFill>
                <a:srgbClr val="898989"/>
              </a:solidFill>
            </a:endParaRPr>
          </a:p>
        </p:txBody>
      </p:sp>
      <p:sp>
        <p:nvSpPr>
          <p:cNvPr id="2" name="Date Placeholder 1">
            <a:extLst>
              <a:ext uri="{FF2B5EF4-FFF2-40B4-BE49-F238E27FC236}">
                <a16:creationId xmlns:a16="http://schemas.microsoft.com/office/drawing/2014/main" id="{71745F29-DDC3-D51D-8A3E-161681D4F290}"/>
              </a:ext>
            </a:extLst>
          </p:cNvPr>
          <p:cNvSpPr>
            <a:spLocks noGrp="1"/>
          </p:cNvSpPr>
          <p:nvPr>
            <p:ph type="dt" sz="quarter" idx="10"/>
          </p:nvPr>
        </p:nvSpPr>
        <p:spPr/>
        <p:txBody>
          <a:bodyPr/>
          <a:lstStyle/>
          <a:p>
            <a:pP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3EAC9BED-2B20-C489-4F8B-6BDEB4630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76200"/>
            <a:ext cx="587851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3555" name="Slide Number Placeholder 2">
            <a:extLst>
              <a:ext uri="{FF2B5EF4-FFF2-40B4-BE49-F238E27FC236}">
                <a16:creationId xmlns:a16="http://schemas.microsoft.com/office/drawing/2014/main" id="{BCFEDD6C-8352-B2C0-F5CF-F8515D15D8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0603CCAB-A795-49D1-B2E4-31770A7A42F4}" type="slidenum">
              <a:rPr lang="en-US" altLang="en-US" sz="900">
                <a:solidFill>
                  <a:srgbClr val="898989"/>
                </a:solidFill>
              </a:rPr>
              <a:pPr/>
              <a:t>18</a:t>
            </a:fld>
            <a:endParaRPr lang="en-US" altLang="en-US" sz="900">
              <a:solidFill>
                <a:srgbClr val="898989"/>
              </a:solidFill>
            </a:endParaRPr>
          </a:p>
        </p:txBody>
      </p:sp>
      <p:sp>
        <p:nvSpPr>
          <p:cNvPr id="2" name="Date Placeholder 1">
            <a:extLst>
              <a:ext uri="{FF2B5EF4-FFF2-40B4-BE49-F238E27FC236}">
                <a16:creationId xmlns:a16="http://schemas.microsoft.com/office/drawing/2014/main" id="{ECC282C6-3124-EBFA-9B6F-D0F8BB7B7BCE}"/>
              </a:ext>
            </a:extLst>
          </p:cNvPr>
          <p:cNvSpPr>
            <a:spLocks noGrp="1"/>
          </p:cNvSpPr>
          <p:nvPr>
            <p:ph type="dt" sz="quarter" idx="10"/>
          </p:nvPr>
        </p:nvSpPr>
        <p:spPr/>
        <p:txBody>
          <a:bodyPr/>
          <a:lstStyle/>
          <a:p>
            <a:pP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0D1397A6-1924-448A-F3B0-6AF8E50AF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lide Number Placeholder 2">
            <a:extLst>
              <a:ext uri="{FF2B5EF4-FFF2-40B4-BE49-F238E27FC236}">
                <a16:creationId xmlns:a16="http://schemas.microsoft.com/office/drawing/2014/main" id="{DBE84C39-62D3-02C4-EF0A-FC7C7CAAE8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66DD2678-A5E8-4233-9F60-708C992349C6}" type="slidenum">
              <a:rPr lang="en-US" altLang="en-US" sz="900">
                <a:solidFill>
                  <a:srgbClr val="898989"/>
                </a:solidFill>
              </a:rPr>
              <a:pPr/>
              <a:t>19</a:t>
            </a:fld>
            <a:endParaRPr lang="en-US" altLang="en-US" sz="900">
              <a:solidFill>
                <a:srgbClr val="898989"/>
              </a:solidFill>
            </a:endParaRPr>
          </a:p>
        </p:txBody>
      </p:sp>
      <p:sp>
        <p:nvSpPr>
          <p:cNvPr id="2" name="Date Placeholder 1">
            <a:extLst>
              <a:ext uri="{FF2B5EF4-FFF2-40B4-BE49-F238E27FC236}">
                <a16:creationId xmlns:a16="http://schemas.microsoft.com/office/drawing/2014/main" id="{FD0296BD-D10A-81C7-07DB-C089BAD57CAA}"/>
              </a:ext>
            </a:extLst>
          </p:cNvPr>
          <p:cNvSpPr>
            <a:spLocks noGrp="1"/>
          </p:cNvSpPr>
          <p:nvPr>
            <p:ph type="dt" sz="quarter" idx="10"/>
          </p:nvPr>
        </p:nvSpPr>
        <p:spPr/>
        <p:txBody>
          <a:bodyPr/>
          <a:lstStyle/>
          <a:p>
            <a:pP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3F64C97-D517-D72F-C413-422EEB075EF2}"/>
              </a:ext>
            </a:extLst>
          </p:cNvPr>
          <p:cNvSpPr>
            <a:spLocks noGrp="1" noChangeArrowheads="1"/>
          </p:cNvSpPr>
          <p:nvPr>
            <p:ph type="title"/>
          </p:nvPr>
        </p:nvSpPr>
        <p:spPr>
          <a:xfrm>
            <a:off x="769938" y="152400"/>
            <a:ext cx="7886700" cy="854075"/>
          </a:xfrm>
        </p:spPr>
        <p:txBody>
          <a:bodyPr/>
          <a:lstStyle/>
          <a:p>
            <a:pPr algn="ctr" eaLnBrk="1" hangingPunct="1"/>
            <a:r>
              <a:rPr lang="en-US" altLang="en-US" b="1"/>
              <a:t>Fluid Intake And Output</a:t>
            </a:r>
          </a:p>
        </p:txBody>
      </p:sp>
      <p:sp>
        <p:nvSpPr>
          <p:cNvPr id="6147" name="Rectangle 3">
            <a:extLst>
              <a:ext uri="{FF2B5EF4-FFF2-40B4-BE49-F238E27FC236}">
                <a16:creationId xmlns:a16="http://schemas.microsoft.com/office/drawing/2014/main" id="{E885AE6F-32CF-5971-4339-70BA80487E0E}"/>
              </a:ext>
            </a:extLst>
          </p:cNvPr>
          <p:cNvSpPr>
            <a:spLocks noGrp="1" noChangeArrowheads="1"/>
          </p:cNvSpPr>
          <p:nvPr>
            <p:ph idx="1"/>
          </p:nvPr>
        </p:nvSpPr>
        <p:spPr>
          <a:xfrm>
            <a:off x="304800" y="838200"/>
            <a:ext cx="8458200" cy="5410200"/>
          </a:xfrm>
        </p:spPr>
        <p:txBody>
          <a:bodyPr/>
          <a:lstStyle/>
          <a:p>
            <a:pPr marL="609600" indent="-609600" algn="just" eaLnBrk="1" hangingPunct="1"/>
            <a:r>
              <a:rPr lang="en-US" altLang="en-US" b="1"/>
              <a:t>Daily intake of water. </a:t>
            </a:r>
          </a:p>
          <a:p>
            <a:pPr marL="609600" indent="-609600" algn="just" eaLnBrk="1" hangingPunct="1">
              <a:buFont typeface="Wingdings" panose="05000000000000000000" pitchFamily="2" charset="2"/>
              <a:buAutoNum type="arabicPeriod"/>
            </a:pPr>
            <a:r>
              <a:rPr lang="en-US" altLang="en-US"/>
              <a:t>Water ingested as liquids or water in the food, and it is about 2300 ml/day.</a:t>
            </a:r>
          </a:p>
          <a:p>
            <a:pPr marL="609600" indent="-609600" algn="just" eaLnBrk="1" hangingPunct="1">
              <a:buFont typeface="Wingdings" panose="05000000000000000000" pitchFamily="2" charset="2"/>
              <a:buAutoNum type="arabicPeriod"/>
            </a:pPr>
            <a:r>
              <a:rPr lang="en-US" altLang="en-US"/>
              <a:t>Water as a result of oxidation of carbohydrates in side the cells which is about 200 ml/day.</a:t>
            </a:r>
          </a:p>
          <a:p>
            <a:pPr marL="609600" indent="-609600" eaLnBrk="1" hangingPunct="1"/>
            <a:r>
              <a:rPr lang="en-US" altLang="en-US" b="1"/>
              <a:t>Daily loss of water:</a:t>
            </a:r>
          </a:p>
          <a:p>
            <a:pPr marL="609600" indent="-609600" algn="just" eaLnBrk="1" hangingPunct="1">
              <a:buFont typeface="Wingdings" panose="05000000000000000000" pitchFamily="2" charset="2"/>
              <a:buAutoNum type="arabicPeriod"/>
            </a:pPr>
            <a:r>
              <a:rPr lang="en-US" altLang="en-US"/>
              <a:t>Insensible water loss. As evaporation from the respiratory tract and diffusion through the skin. It is about 700 ml/day.</a:t>
            </a:r>
          </a:p>
          <a:p>
            <a:pPr marL="609600" indent="-609600" algn="just" eaLnBrk="1" hangingPunct="1">
              <a:buFont typeface="Wingdings" panose="05000000000000000000" pitchFamily="2" charset="2"/>
              <a:buAutoNum type="arabicPeriod"/>
            </a:pPr>
            <a:r>
              <a:rPr lang="en-US" altLang="en-US"/>
              <a:t>Fluid loss in sweat. Normally it is about 100 ml/day, but in very hot weather or during heavy exercise can increase to 1 – 2 l/hour.</a:t>
            </a:r>
          </a:p>
          <a:p>
            <a:pPr marL="609600" indent="-609600" algn="just" eaLnBrk="1" hangingPunct="1">
              <a:buFont typeface="Wingdings" panose="05000000000000000000" pitchFamily="2" charset="2"/>
              <a:buAutoNum type="arabicPeriod" startAt="3"/>
            </a:pPr>
            <a:r>
              <a:rPr lang="en-US" altLang="en-US"/>
              <a:t>Water loss in feces. It is normally about 100-200 ml/day but highly increased during diarrhea.</a:t>
            </a:r>
          </a:p>
          <a:p>
            <a:pPr marL="609600" indent="-609600" algn="just" eaLnBrk="1" hangingPunct="1">
              <a:buFont typeface="Wingdings" panose="05000000000000000000" pitchFamily="2" charset="2"/>
              <a:buAutoNum type="arabicPeriod" startAt="3"/>
            </a:pPr>
            <a:r>
              <a:rPr lang="en-US" altLang="en-US"/>
              <a:t>Water loss by the kidneys. Urine volume can be as low as 0.5 L/day in a dehydrated person or as high as 20 L/day in a person who has been drinking tremendous amounts of water.</a:t>
            </a:r>
          </a:p>
          <a:p>
            <a:pPr marL="609600" indent="-609600" algn="just" eaLnBrk="1" hangingPunct="1">
              <a:buFont typeface="Wingdings" panose="05000000000000000000" pitchFamily="2" charset="2"/>
              <a:buAutoNum type="arabicPeriod"/>
            </a:pPr>
            <a:endParaRPr lang="en-US" altLang="en-US"/>
          </a:p>
          <a:p>
            <a:pPr marL="609600" indent="-609600" algn="just" eaLnBrk="1" hangingPunct="1">
              <a:buFont typeface="Wingdings" panose="05000000000000000000" pitchFamily="2" charset="2"/>
              <a:buAutoNum type="arabicPeriod"/>
            </a:pPr>
            <a:endParaRPr lang="en-US" altLang="en-US"/>
          </a:p>
        </p:txBody>
      </p:sp>
      <p:sp>
        <p:nvSpPr>
          <p:cNvPr id="6148" name="Slide Number Placeholder 2">
            <a:extLst>
              <a:ext uri="{FF2B5EF4-FFF2-40B4-BE49-F238E27FC236}">
                <a16:creationId xmlns:a16="http://schemas.microsoft.com/office/drawing/2014/main" id="{9F3FFD35-1D95-7392-8451-FFD42E07CE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96777A10-05DA-4BF3-93F4-1C602744D7D1}" type="slidenum">
              <a:rPr lang="en-US" altLang="en-US" sz="900">
                <a:solidFill>
                  <a:srgbClr val="898989"/>
                </a:solidFill>
              </a:rPr>
              <a:pPr/>
              <a:t>2</a:t>
            </a:fld>
            <a:endParaRPr lang="en-US" altLang="en-US" sz="900">
              <a:solidFill>
                <a:srgbClr val="898989"/>
              </a:solidFill>
            </a:endParaRPr>
          </a:p>
        </p:txBody>
      </p:sp>
      <p:sp>
        <p:nvSpPr>
          <p:cNvPr id="2" name="Date Placeholder 1">
            <a:extLst>
              <a:ext uri="{FF2B5EF4-FFF2-40B4-BE49-F238E27FC236}">
                <a16:creationId xmlns:a16="http://schemas.microsoft.com/office/drawing/2014/main" id="{B70F5475-6E48-C291-F558-F59E4CEC65BB}"/>
              </a:ext>
            </a:extLst>
          </p:cNvPr>
          <p:cNvSpPr>
            <a:spLocks noGrp="1"/>
          </p:cNvSpPr>
          <p:nvPr>
            <p:ph type="dt" sz="quarter" idx="10"/>
          </p:nvPr>
        </p:nvSpPr>
        <p:spPr/>
        <p:txBody>
          <a:bodyPr/>
          <a:lstStyle/>
          <a:p>
            <a:pPr>
              <a:defRPr/>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C53933D6-AEF5-0680-396E-3A4B369E3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400"/>
            <a:ext cx="7239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5603" name="Slide Number Placeholder 2">
            <a:extLst>
              <a:ext uri="{FF2B5EF4-FFF2-40B4-BE49-F238E27FC236}">
                <a16:creationId xmlns:a16="http://schemas.microsoft.com/office/drawing/2014/main" id="{004BB0AC-351D-A404-8E59-E9116B72CC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22E42441-926D-4F9C-AF01-642D8997249F}" type="slidenum">
              <a:rPr lang="en-US" altLang="en-US" sz="900">
                <a:solidFill>
                  <a:srgbClr val="898989"/>
                </a:solidFill>
              </a:rPr>
              <a:pPr/>
              <a:t>20</a:t>
            </a:fld>
            <a:endParaRPr lang="en-US" altLang="en-US" sz="900">
              <a:solidFill>
                <a:srgbClr val="898989"/>
              </a:solidFill>
            </a:endParaRPr>
          </a:p>
        </p:txBody>
      </p:sp>
      <p:sp>
        <p:nvSpPr>
          <p:cNvPr id="2" name="Date Placeholder 1">
            <a:extLst>
              <a:ext uri="{FF2B5EF4-FFF2-40B4-BE49-F238E27FC236}">
                <a16:creationId xmlns:a16="http://schemas.microsoft.com/office/drawing/2014/main" id="{5DFA9F6C-D1CD-1BC3-7459-7523D1DFABBD}"/>
              </a:ext>
            </a:extLst>
          </p:cNvPr>
          <p:cNvSpPr>
            <a:spLocks noGrp="1"/>
          </p:cNvSpPr>
          <p:nvPr>
            <p:ph type="dt" sz="quarter" idx="10"/>
          </p:nvPr>
        </p:nvSpPr>
        <p:spPr/>
        <p:txBody>
          <a:bodyPr/>
          <a:lstStyle/>
          <a:p>
            <a:pP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4EE0C188-93FE-6C1E-25DF-3C4BE8318E56}"/>
              </a:ext>
            </a:extLst>
          </p:cNvPr>
          <p:cNvSpPr>
            <a:spLocks noGrp="1"/>
          </p:cNvSpPr>
          <p:nvPr>
            <p:ph idx="1"/>
          </p:nvPr>
        </p:nvSpPr>
        <p:spPr>
          <a:xfrm>
            <a:off x="381000" y="533400"/>
            <a:ext cx="8534400" cy="6096000"/>
          </a:xfrm>
        </p:spPr>
        <p:txBody>
          <a:bodyPr/>
          <a:lstStyle/>
          <a:p>
            <a:pPr algn="just" eaLnBrk="1" hangingPunct="1"/>
            <a:r>
              <a:rPr lang="en-US" altLang="en-US" sz="2400"/>
              <a:t>Substances such as urea, creatinine and uric acid are poorly reabsorbed and are therefore excreted in large amounts in the urine.</a:t>
            </a:r>
          </a:p>
          <a:p>
            <a:pPr algn="just" eaLnBrk="1" hangingPunct="1"/>
            <a:r>
              <a:rPr lang="en-US" altLang="en-US" sz="2400"/>
              <a:t>Foreign substances and drugs are also poorly reabsorbed but, in addition, are secreted from the blood into the tubules, so that their excretion rates are high.</a:t>
            </a:r>
          </a:p>
          <a:p>
            <a:pPr algn="just" eaLnBrk="1" hangingPunct="1"/>
            <a:r>
              <a:rPr lang="en-US" altLang="en-US" sz="2400"/>
              <a:t>The amounts of potassium and hydrogen ions depend mainly on their secretion from the peritubular capillaries. </a:t>
            </a:r>
          </a:p>
          <a:p>
            <a:pPr algn="just" eaLnBrk="1" hangingPunct="1"/>
            <a:r>
              <a:rPr lang="en-US" altLang="en-US" sz="2400"/>
              <a:t>Conversely, electrolytes, such as sodium ions, chloride ions, and bicarbonate ions, are highly reabsorbed, so that only small amounts appear in the urine.</a:t>
            </a:r>
          </a:p>
          <a:p>
            <a:pPr algn="just" eaLnBrk="1" hangingPunct="1">
              <a:buFont typeface="Wingdings" panose="05000000000000000000" pitchFamily="2" charset="2"/>
              <a:buNone/>
            </a:pPr>
            <a:endParaRPr lang="en-US" altLang="en-US" sz="2400"/>
          </a:p>
          <a:p>
            <a:pPr algn="just" eaLnBrk="1" hangingPunct="1"/>
            <a:r>
              <a:rPr lang="en-US" altLang="en-US" sz="2400"/>
              <a:t>Certain nutritional substances, such as amino acids and glucose, are completely reabsorbed from the tubules and do not appear in the urine.</a:t>
            </a:r>
          </a:p>
          <a:p>
            <a:pPr algn="just" eaLnBrk="1" hangingPunct="1"/>
            <a:endParaRPr lang="en-US" altLang="en-US"/>
          </a:p>
          <a:p>
            <a:endParaRPr lang="en-US" altLang="en-US"/>
          </a:p>
        </p:txBody>
      </p:sp>
      <p:sp>
        <p:nvSpPr>
          <p:cNvPr id="26627" name="Slide Number Placeholder 3">
            <a:extLst>
              <a:ext uri="{FF2B5EF4-FFF2-40B4-BE49-F238E27FC236}">
                <a16:creationId xmlns:a16="http://schemas.microsoft.com/office/drawing/2014/main" id="{9DDC4CB5-2597-720D-2C07-DDEC947D7C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7A284EF2-78C0-449A-83FC-A122AD09144F}" type="slidenum">
              <a:rPr lang="en-US" altLang="en-US" sz="900">
                <a:solidFill>
                  <a:srgbClr val="898989"/>
                </a:solidFill>
              </a:rPr>
              <a:pPr/>
              <a:t>21</a:t>
            </a:fld>
            <a:endParaRPr lang="en-US" altLang="en-US" sz="900">
              <a:solidFill>
                <a:srgbClr val="898989"/>
              </a:solidFill>
            </a:endParaRPr>
          </a:p>
        </p:txBody>
      </p:sp>
      <p:sp>
        <p:nvSpPr>
          <p:cNvPr id="2" name="Date Placeholder 1">
            <a:extLst>
              <a:ext uri="{FF2B5EF4-FFF2-40B4-BE49-F238E27FC236}">
                <a16:creationId xmlns:a16="http://schemas.microsoft.com/office/drawing/2014/main" id="{DE08C909-EB0F-9BB2-E8EA-8ED839DAEC86}"/>
              </a:ext>
            </a:extLst>
          </p:cNvPr>
          <p:cNvSpPr>
            <a:spLocks noGrp="1"/>
          </p:cNvSpPr>
          <p:nvPr>
            <p:ph type="dt" sz="quarter" idx="10"/>
          </p:nvPr>
        </p:nvSpPr>
        <p:spPr/>
        <p:txBody>
          <a:bodyPr/>
          <a:lstStyle/>
          <a:p>
            <a:pP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8CFC861-4DB2-A704-7616-C32C7C7C8B62}"/>
              </a:ext>
            </a:extLst>
          </p:cNvPr>
          <p:cNvSpPr>
            <a:spLocks noGrp="1"/>
          </p:cNvSpPr>
          <p:nvPr>
            <p:ph type="title"/>
          </p:nvPr>
        </p:nvSpPr>
        <p:spPr/>
        <p:txBody>
          <a:bodyPr/>
          <a:lstStyle/>
          <a:p>
            <a:r>
              <a:rPr lang="en-US" altLang="en-US" b="1"/>
              <a:t>Determinants of the GFR:</a:t>
            </a:r>
            <a:br>
              <a:rPr lang="en-US" altLang="en-US" b="1"/>
            </a:br>
            <a:endParaRPr lang="en-US" altLang="en-US"/>
          </a:p>
        </p:txBody>
      </p:sp>
      <p:sp>
        <p:nvSpPr>
          <p:cNvPr id="3" name="Content Placeholder 2">
            <a:extLst>
              <a:ext uri="{FF2B5EF4-FFF2-40B4-BE49-F238E27FC236}">
                <a16:creationId xmlns:a16="http://schemas.microsoft.com/office/drawing/2014/main" id="{F9E7B0EC-849F-93ED-68D0-4E5DA50B6CAB}"/>
              </a:ext>
            </a:extLst>
          </p:cNvPr>
          <p:cNvSpPr>
            <a:spLocks noGrp="1"/>
          </p:cNvSpPr>
          <p:nvPr>
            <p:ph idx="1"/>
          </p:nvPr>
        </p:nvSpPr>
        <p:spPr>
          <a:xfrm>
            <a:off x="628650" y="1790700"/>
            <a:ext cx="7886700" cy="3698875"/>
          </a:xfrm>
        </p:spPr>
        <p:txBody>
          <a:bodyPr/>
          <a:lstStyle/>
          <a:p>
            <a:pPr marL="385763" indent="-385763" algn="just">
              <a:buFont typeface="Arial" panose="020B0604020202020204" pitchFamily="34" charset="0"/>
              <a:buAutoNum type="arabicParenBoth"/>
              <a:defRPr/>
            </a:pPr>
            <a:r>
              <a:rPr lang="en-US" altLang="en-US" dirty="0"/>
              <a:t>The sum of the hydrostatic and colloid osmotic forces across the glomerular membrane (</a:t>
            </a:r>
            <a:r>
              <a:rPr lang="en-US" altLang="en-US" i="1" dirty="0"/>
              <a:t>net filtration pressure)</a:t>
            </a:r>
          </a:p>
          <a:p>
            <a:pPr marL="0" indent="0" algn="just">
              <a:buFont typeface="Arial" panose="020B0604020202020204" pitchFamily="34" charset="0"/>
              <a:buNone/>
              <a:defRPr/>
            </a:pPr>
            <a:endParaRPr lang="en-US" altLang="en-US" dirty="0"/>
          </a:p>
          <a:p>
            <a:pPr algn="just">
              <a:buFont typeface="Arial" panose="020B0604020202020204" pitchFamily="34" charset="0"/>
              <a:buNone/>
              <a:defRPr/>
            </a:pPr>
            <a:r>
              <a:rPr lang="en-US" altLang="en-US" dirty="0"/>
              <a:t>(2) The glomerular capillary filtration coefficient, </a:t>
            </a:r>
            <a:r>
              <a:rPr lang="en-US" altLang="en-US" dirty="0" err="1"/>
              <a:t>K</a:t>
            </a:r>
            <a:r>
              <a:rPr lang="en-US" altLang="en-US" baseline="-25000" dirty="0" err="1"/>
              <a:t>f</a:t>
            </a:r>
            <a:endParaRPr lang="en-US" altLang="en-US" baseline="-25000" dirty="0"/>
          </a:p>
        </p:txBody>
      </p:sp>
      <p:pic>
        <p:nvPicPr>
          <p:cNvPr id="27652" name="Picture 3">
            <a:extLst>
              <a:ext uri="{FF2B5EF4-FFF2-40B4-BE49-F238E27FC236}">
                <a16:creationId xmlns:a16="http://schemas.microsoft.com/office/drawing/2014/main" id="{4E22DACC-276A-55A8-922B-117E655700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3810000"/>
            <a:ext cx="46704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a:extLst>
              <a:ext uri="{FF2B5EF4-FFF2-40B4-BE49-F238E27FC236}">
                <a16:creationId xmlns:a16="http://schemas.microsoft.com/office/drawing/2014/main" id="{9CFCD7CC-4E2B-A1DB-8E1D-1C0E0CA88B1D}"/>
              </a:ext>
            </a:extLst>
          </p:cNvPr>
          <p:cNvSpPr>
            <a:spLocks noChangeArrowheads="1"/>
          </p:cNvSpPr>
          <p:nvPr/>
        </p:nvSpPr>
        <p:spPr bwMode="auto">
          <a:xfrm>
            <a:off x="2868613" y="4806950"/>
            <a:ext cx="283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a:r>
              <a:rPr lang="fr-FR" altLang="en-US" sz="1800" b="1"/>
              <a:t>Average GFR = 125ml/min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DC35-3B7B-0903-41FA-38290CBA9820}"/>
              </a:ext>
            </a:extLst>
          </p:cNvPr>
          <p:cNvSpPr>
            <a:spLocks noGrp="1"/>
          </p:cNvSpPr>
          <p:nvPr>
            <p:ph type="title"/>
          </p:nvPr>
        </p:nvSpPr>
        <p:spPr>
          <a:xfrm>
            <a:off x="628650" y="1089025"/>
            <a:ext cx="7886700" cy="469900"/>
          </a:xfrm>
        </p:spPr>
        <p:txBody>
          <a:bodyPr>
            <a:normAutofit fontScale="90000"/>
          </a:bodyPr>
          <a:lstStyle/>
          <a:p>
            <a:pPr algn="ctr">
              <a:defRPr/>
            </a:pPr>
            <a:r>
              <a:rPr lang="en-US" altLang="en-US" b="1" dirty="0"/>
              <a:t>Determinants of the GFR</a:t>
            </a:r>
            <a:endParaRPr lang="en-US" dirty="0"/>
          </a:p>
        </p:txBody>
      </p:sp>
      <p:sp>
        <p:nvSpPr>
          <p:cNvPr id="28675" name="Content Placeholder 2">
            <a:extLst>
              <a:ext uri="{FF2B5EF4-FFF2-40B4-BE49-F238E27FC236}">
                <a16:creationId xmlns:a16="http://schemas.microsoft.com/office/drawing/2014/main" id="{1854DA98-5C87-8480-2197-040AE17509A8}"/>
              </a:ext>
            </a:extLst>
          </p:cNvPr>
          <p:cNvSpPr>
            <a:spLocks noGrp="1"/>
          </p:cNvSpPr>
          <p:nvPr>
            <p:ph idx="1"/>
          </p:nvPr>
        </p:nvSpPr>
        <p:spPr>
          <a:xfrm>
            <a:off x="628650" y="1849438"/>
            <a:ext cx="7886700" cy="3797300"/>
          </a:xfrm>
        </p:spPr>
        <p:txBody>
          <a:bodyPr/>
          <a:lstStyle/>
          <a:p>
            <a:r>
              <a:rPr lang="en-US" altLang="en-US" b="1"/>
              <a:t>Increased Glomerular Capillary Filtration Coefficient Increases GFR</a:t>
            </a:r>
          </a:p>
          <a:p>
            <a:r>
              <a:rPr lang="en-US" altLang="en-US" b="1"/>
              <a:t>Increased Bowman’s Capsule Hydrostatic Pressure Decreases GFR</a:t>
            </a:r>
          </a:p>
          <a:p>
            <a:r>
              <a:rPr lang="en-US" altLang="en-US" b="1"/>
              <a:t>Increased Glomerular Capillary Colloid Osmotic Pressure Decreases GFR</a:t>
            </a:r>
          </a:p>
          <a:p>
            <a:r>
              <a:rPr lang="en-US" altLang="en-US" b="1"/>
              <a:t>Increased Glomerular Capillary Hydrostatic Pressure Increases GFR</a:t>
            </a:r>
          </a:p>
          <a:p>
            <a:pPr lvl="1"/>
            <a:r>
              <a:rPr lang="en-US" altLang="en-US" b="1"/>
              <a:t>This is dependent on three factors: </a:t>
            </a:r>
          </a:p>
          <a:p>
            <a:pPr lvl="2"/>
            <a:r>
              <a:rPr lang="en-US" altLang="en-US"/>
              <a:t>(1) </a:t>
            </a:r>
            <a:r>
              <a:rPr lang="en-US" altLang="en-US" i="1"/>
              <a:t>arterial pressure, </a:t>
            </a:r>
          </a:p>
          <a:p>
            <a:pPr lvl="2"/>
            <a:r>
              <a:rPr lang="en-US" altLang="en-US"/>
              <a:t>(2) </a:t>
            </a:r>
            <a:r>
              <a:rPr lang="en-US" altLang="en-US" i="1"/>
              <a:t>afferent arteriolar resistance</a:t>
            </a:r>
            <a:r>
              <a:rPr lang="en-US" altLang="en-US"/>
              <a:t> </a:t>
            </a:r>
          </a:p>
          <a:p>
            <a:pPr lvl="2"/>
            <a:r>
              <a:rPr lang="en-US" altLang="en-US"/>
              <a:t>(3) </a:t>
            </a:r>
            <a:r>
              <a:rPr lang="en-US" altLang="en-US" i="1"/>
              <a:t>efferent arteriolar resistance</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a:extLst>
              <a:ext uri="{FF2B5EF4-FFF2-40B4-BE49-F238E27FC236}">
                <a16:creationId xmlns:a16="http://schemas.microsoft.com/office/drawing/2014/main" id="{129C00CA-3D0A-5585-EA12-C899825FB1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243" t="11336" r="7382" b="12016"/>
          <a:stretch>
            <a:fillRect/>
          </a:stretch>
        </p:blipFill>
        <p:spPr>
          <a:xfrm>
            <a:off x="342900" y="857250"/>
            <a:ext cx="6437313" cy="4106863"/>
          </a:xfrm>
        </p:spPr>
      </p:pic>
      <p:sp>
        <p:nvSpPr>
          <p:cNvPr id="29699" name="Title 1">
            <a:extLst>
              <a:ext uri="{FF2B5EF4-FFF2-40B4-BE49-F238E27FC236}">
                <a16:creationId xmlns:a16="http://schemas.microsoft.com/office/drawing/2014/main" id="{8DB78E6B-DCC6-6136-19A4-088281E90F93}"/>
              </a:ext>
            </a:extLst>
          </p:cNvPr>
          <p:cNvSpPr txBox="1">
            <a:spLocks/>
          </p:cNvSpPr>
          <p:nvPr/>
        </p:nvSpPr>
        <p:spPr bwMode="auto">
          <a:xfrm>
            <a:off x="139700" y="5046663"/>
            <a:ext cx="8824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eaLnBrk="1" hangingPunct="1">
              <a:lnSpc>
                <a:spcPct val="90000"/>
              </a:lnSpc>
            </a:pPr>
            <a:r>
              <a:rPr lang="en-US" altLang="en-US" sz="1800" b="1">
                <a:latin typeface="Calibri Light" panose="020F0302020204030204" pitchFamily="34" charset="0"/>
              </a:rPr>
              <a:t>Increases in the filtration fraction (glomerular filtration rate/renal plasma flow) increase the rate at which the plasma colloid osmotic pressure rises along the glomerular capillary; decreases in the filtration fraction have the opposite effect.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0BA8-9B86-99EA-26A1-7E403598B849}"/>
              </a:ext>
            </a:extLst>
          </p:cNvPr>
          <p:cNvSpPr>
            <a:spLocks noGrp="1"/>
          </p:cNvSpPr>
          <p:nvPr>
            <p:ph type="title"/>
          </p:nvPr>
        </p:nvSpPr>
        <p:spPr>
          <a:xfrm>
            <a:off x="620713" y="982663"/>
            <a:ext cx="7886700" cy="469900"/>
          </a:xfrm>
        </p:spPr>
        <p:txBody>
          <a:bodyPr>
            <a:normAutofit fontScale="90000"/>
          </a:bodyPr>
          <a:lstStyle/>
          <a:p>
            <a:pPr algn="ctr">
              <a:defRPr/>
            </a:pPr>
            <a:r>
              <a:rPr lang="en-US" b="1" dirty="0"/>
              <a:t>Renal Blood Flow</a:t>
            </a:r>
            <a:endParaRPr lang="en-US" dirty="0"/>
          </a:p>
        </p:txBody>
      </p:sp>
      <p:sp>
        <p:nvSpPr>
          <p:cNvPr id="3" name="Content Placeholder 2">
            <a:extLst>
              <a:ext uri="{FF2B5EF4-FFF2-40B4-BE49-F238E27FC236}">
                <a16:creationId xmlns:a16="http://schemas.microsoft.com/office/drawing/2014/main" id="{B2833CC3-2FA5-CCD7-2413-0F9A1C676D44}"/>
              </a:ext>
            </a:extLst>
          </p:cNvPr>
          <p:cNvSpPr>
            <a:spLocks noGrp="1"/>
          </p:cNvSpPr>
          <p:nvPr>
            <p:ph idx="1"/>
          </p:nvPr>
        </p:nvSpPr>
        <p:spPr>
          <a:xfrm>
            <a:off x="438150" y="1600200"/>
            <a:ext cx="7986713" cy="3313113"/>
          </a:xfrm>
        </p:spPr>
        <p:txBody>
          <a:bodyPr>
            <a:normAutofit lnSpcReduction="10000"/>
          </a:bodyPr>
          <a:lstStyle/>
          <a:p>
            <a:pPr>
              <a:defRPr/>
            </a:pPr>
            <a:r>
              <a:rPr lang="en-US" dirty="0"/>
              <a:t>Blood flow through both kidneys is equal to 1100 ml/min (22% of CO)</a:t>
            </a:r>
          </a:p>
          <a:p>
            <a:pPr>
              <a:defRPr/>
            </a:pPr>
            <a:r>
              <a:rPr lang="en-US" dirty="0"/>
              <a:t>Regulation of renal blood flow is closely linked to regulation of GFR.</a:t>
            </a:r>
          </a:p>
          <a:p>
            <a:pPr>
              <a:defRPr/>
            </a:pPr>
            <a:r>
              <a:rPr lang="en-US" dirty="0"/>
              <a:t>Renal artery pressure is about equal to systemic arterial pressure, and renal vein pressure averages about 3 to 4 mm Hg</a:t>
            </a:r>
            <a:endParaRPr lang="en-US" sz="2700" b="1" dirty="0"/>
          </a:p>
          <a:p>
            <a:pPr marL="0" indent="0">
              <a:buFont typeface="Arial" panose="020B0604020202020204" pitchFamily="34" charset="0"/>
              <a:buNone/>
              <a:defRPr/>
            </a:pPr>
            <a:r>
              <a:rPr lang="en-US" sz="2700" b="1" dirty="0"/>
              <a:t>Determinants of Renal Blood Flow</a:t>
            </a:r>
            <a:endParaRPr lang="en-US" sz="2700" dirty="0"/>
          </a:p>
          <a:p>
            <a:pPr algn="just">
              <a:defRPr/>
            </a:pPr>
            <a:r>
              <a:rPr lang="en-US" sz="2400" dirty="0"/>
              <a:t>Renal blood flow is determined by the pressure gradient across the renal vasculature (the difference between renal artery and renal vein hydrostatic pressures), divided by the total renal vascular resistance:</a:t>
            </a:r>
          </a:p>
        </p:txBody>
      </p:sp>
      <p:pic>
        <p:nvPicPr>
          <p:cNvPr id="30724" name="Picture 3">
            <a:extLst>
              <a:ext uri="{FF2B5EF4-FFF2-40B4-BE49-F238E27FC236}">
                <a16:creationId xmlns:a16="http://schemas.microsoft.com/office/drawing/2014/main" id="{244BAE4A-0FB5-F600-2300-B70DE04A04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4802188"/>
            <a:ext cx="69310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4">
            <a:extLst>
              <a:ext uri="{FF2B5EF4-FFF2-40B4-BE49-F238E27FC236}">
                <a16:creationId xmlns:a16="http://schemas.microsoft.com/office/drawing/2014/main" id="{4709D9CB-E8C9-DAFB-D506-0AE79F906EF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38663" y="1766888"/>
            <a:ext cx="4584700" cy="3279775"/>
          </a:xfrm>
        </p:spPr>
      </p:pic>
      <p:pic>
        <p:nvPicPr>
          <p:cNvPr id="31747" name="Picture 5">
            <a:extLst>
              <a:ext uri="{FF2B5EF4-FFF2-40B4-BE49-F238E27FC236}">
                <a16:creationId xmlns:a16="http://schemas.microsoft.com/office/drawing/2014/main" id="{BF33909E-441C-8B9A-DA13-B7142D5001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 y="1830388"/>
            <a:ext cx="445293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a:extLst>
              <a:ext uri="{FF2B5EF4-FFF2-40B4-BE49-F238E27FC236}">
                <a16:creationId xmlns:a16="http://schemas.microsoft.com/office/drawing/2014/main" id="{93F5FBD0-0523-C7BA-B738-2B1DD8BA9FA8}"/>
              </a:ext>
            </a:extLst>
          </p:cNvPr>
          <p:cNvSpPr>
            <a:spLocks noGrp="1"/>
          </p:cNvSpPr>
          <p:nvPr>
            <p:ph type="title"/>
          </p:nvPr>
        </p:nvSpPr>
        <p:spPr>
          <a:xfrm>
            <a:off x="304800" y="5257800"/>
            <a:ext cx="8686800" cy="838200"/>
          </a:xfrm>
        </p:spPr>
        <p:txBody>
          <a:bodyPr/>
          <a:lstStyle/>
          <a:p>
            <a:pPr algn="just"/>
            <a:br>
              <a:rPr lang="en-US" altLang="en-US" sz="2100" b="1"/>
            </a:br>
            <a:br>
              <a:rPr lang="en-US" altLang="en-US" sz="2100" b="1"/>
            </a:br>
            <a:br>
              <a:rPr lang="en-US" altLang="en-US" sz="2100" b="1"/>
            </a:br>
            <a:br>
              <a:rPr lang="en-US" altLang="en-US" sz="2100" b="1"/>
            </a:br>
            <a:br>
              <a:rPr lang="en-US" altLang="en-US" sz="2100" b="1"/>
            </a:br>
            <a:r>
              <a:rPr lang="en-US" altLang="en-US" sz="2100" b="1"/>
              <a:t>Effect of change in afferent arteriolar resistance or efferent arteriolar</a:t>
            </a:r>
            <a:br>
              <a:rPr lang="en-US" altLang="en-US" sz="2100" b="1"/>
            </a:br>
            <a:r>
              <a:rPr lang="en-US" altLang="en-US" sz="2100" b="1"/>
              <a:t>resistance on glomerular filtration rate and renal blood flow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3B1F516-EF10-CD3E-E845-56486B6D4253}"/>
              </a:ext>
            </a:extLst>
          </p:cNvPr>
          <p:cNvSpPr>
            <a:spLocks noGrp="1"/>
          </p:cNvSpPr>
          <p:nvPr>
            <p:ph type="ctrTitle"/>
          </p:nvPr>
        </p:nvSpPr>
        <p:spPr/>
        <p:txBody>
          <a:bodyPr/>
          <a:lstStyle/>
          <a:p>
            <a:r>
              <a:rPr lang="en-US" altLang="en-US"/>
              <a:t>Tubular Processing of the</a:t>
            </a:r>
            <a:br>
              <a:rPr lang="en-US" altLang="en-US"/>
            </a:br>
            <a:r>
              <a:rPr lang="en-US" altLang="en-US"/>
              <a:t>Glomerular Filtrate</a:t>
            </a:r>
          </a:p>
        </p:txBody>
      </p:sp>
      <p:sp>
        <p:nvSpPr>
          <p:cNvPr id="32771" name="Subtitle 2">
            <a:extLst>
              <a:ext uri="{FF2B5EF4-FFF2-40B4-BE49-F238E27FC236}">
                <a16:creationId xmlns:a16="http://schemas.microsoft.com/office/drawing/2014/main" id="{9C93B8F3-A342-C080-4228-26A31E711D4F}"/>
              </a:ext>
            </a:extLst>
          </p:cNvPr>
          <p:cNvSpPr>
            <a:spLocks noGrp="1"/>
          </p:cNvSpPr>
          <p:nvPr>
            <p:ph type="subTitle" idx="1"/>
          </p:nvPr>
        </p:nvSpPr>
        <p:spPr/>
        <p:txBody>
          <a:bodyPr/>
          <a:lstStyle/>
          <a:p>
            <a:endParaRPr lang="en-US" altLang="en-US" sz="24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508996-59A4-9A24-03AC-F18A2A92B99C}"/>
              </a:ext>
            </a:extLst>
          </p:cNvPr>
          <p:cNvSpPr>
            <a:spLocks noGrp="1"/>
          </p:cNvSpPr>
          <p:nvPr>
            <p:ph type="title"/>
          </p:nvPr>
        </p:nvSpPr>
        <p:spPr/>
        <p:txBody>
          <a:bodyPr/>
          <a:lstStyle/>
          <a:p>
            <a:pPr algn="ctr"/>
            <a:r>
              <a:rPr lang="en-US" altLang="en-US" b="1"/>
              <a:t>Reabsorption and Secretion by the Renal Tubules</a:t>
            </a:r>
            <a:endParaRPr lang="en-US" altLang="en-US"/>
          </a:p>
        </p:txBody>
      </p:sp>
      <p:sp>
        <p:nvSpPr>
          <p:cNvPr id="3" name="Content Placeholder 2">
            <a:extLst>
              <a:ext uri="{FF2B5EF4-FFF2-40B4-BE49-F238E27FC236}">
                <a16:creationId xmlns:a16="http://schemas.microsoft.com/office/drawing/2014/main" id="{EF367888-4925-3AD2-3278-56036BBDA1E6}"/>
              </a:ext>
            </a:extLst>
          </p:cNvPr>
          <p:cNvSpPr>
            <a:spLocks noGrp="1"/>
          </p:cNvSpPr>
          <p:nvPr>
            <p:ph idx="1"/>
          </p:nvPr>
        </p:nvSpPr>
        <p:spPr>
          <a:xfrm>
            <a:off x="628650" y="2227263"/>
            <a:ext cx="8251825" cy="3262312"/>
          </a:xfrm>
        </p:spPr>
        <p:txBody>
          <a:bodyPr/>
          <a:lstStyle/>
          <a:p>
            <a:pPr>
              <a:defRPr/>
            </a:pPr>
            <a:r>
              <a:rPr lang="en-US" dirty="0"/>
              <a:t>The urine that is formed and all the substances in the urine represent the sum of three basic renal processes</a:t>
            </a:r>
          </a:p>
          <a:p>
            <a:pPr>
              <a:defRPr/>
            </a:pPr>
            <a:r>
              <a:rPr lang="en-US" sz="1800" dirty="0"/>
              <a:t>Urinary excretion = Glomerular filtration - Tubular reabsorption+ Tubular secretion</a:t>
            </a:r>
          </a:p>
          <a:p>
            <a:pPr>
              <a:defRPr/>
            </a:pPr>
            <a:r>
              <a:rPr lang="en-US" sz="1800" b="1" dirty="0"/>
              <a:t>Tubular Reabsorption Is Selective and Quantitatively Large</a:t>
            </a:r>
          </a:p>
          <a:p>
            <a:pPr lvl="1">
              <a:defRPr/>
            </a:pPr>
            <a:r>
              <a:rPr lang="en-US" dirty="0"/>
              <a:t>The rate </a:t>
            </a:r>
            <a:r>
              <a:rPr lang="en-US"/>
              <a:t>at which substances </a:t>
            </a:r>
            <a:r>
              <a:rPr lang="en-US" dirty="0"/>
              <a:t>shown in </a:t>
            </a:r>
            <a:r>
              <a:rPr lang="en-US" sz="2100" b="1" dirty="0"/>
              <a:t>table 1 </a:t>
            </a:r>
            <a:r>
              <a:rPr lang="en-US" dirty="0"/>
              <a:t>is filtered is calculated as</a:t>
            </a:r>
          </a:p>
          <a:p>
            <a:pPr marL="342900" lvl="1" indent="0">
              <a:buFont typeface="Arial" panose="020B0604020202020204" pitchFamily="34" charset="0"/>
              <a:buNone/>
              <a:defRPr/>
            </a:pPr>
            <a:r>
              <a:rPr lang="en-US" dirty="0"/>
              <a:t>Filtration = Glomerular filtration rate \ Plasma concentration</a:t>
            </a:r>
            <a:endParaRPr lang="en-US" sz="4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a:extLst>
              <a:ext uri="{FF2B5EF4-FFF2-40B4-BE49-F238E27FC236}">
                <a16:creationId xmlns:a16="http://schemas.microsoft.com/office/drawing/2014/main" id="{4FC9BE1F-176D-4653-D331-BAC5169BE9A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 y="1052513"/>
            <a:ext cx="8856663" cy="2959100"/>
          </a:xfrm>
        </p:spPr>
      </p:pic>
      <p:sp>
        <p:nvSpPr>
          <p:cNvPr id="34819" name="Rectangle 4">
            <a:extLst>
              <a:ext uri="{FF2B5EF4-FFF2-40B4-BE49-F238E27FC236}">
                <a16:creationId xmlns:a16="http://schemas.microsoft.com/office/drawing/2014/main" id="{35642602-6751-AD25-97F4-D9E21C8DE0BB}"/>
              </a:ext>
            </a:extLst>
          </p:cNvPr>
          <p:cNvSpPr>
            <a:spLocks noChangeArrowheads="1"/>
          </p:cNvSpPr>
          <p:nvPr/>
        </p:nvSpPr>
        <p:spPr bwMode="auto">
          <a:xfrm>
            <a:off x="214313" y="4567238"/>
            <a:ext cx="8785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500" b="1">
                <a:latin typeface="TimesTen-Roman" charset="0"/>
              </a:rPr>
              <a:t>From the table above two facts are apparent :</a:t>
            </a:r>
          </a:p>
          <a:p>
            <a:r>
              <a:rPr lang="en-US" altLang="en-US" sz="1500" b="1">
                <a:latin typeface="TimesTen-Roman" charset="0"/>
              </a:rPr>
              <a:t>1-The processes of glomerular filtration and tubular reabsorption are quantitatively very large relative to urinary excretion for many substances</a:t>
            </a:r>
          </a:p>
          <a:p>
            <a:r>
              <a:rPr lang="en-US" altLang="en-US" sz="1500" b="1"/>
              <a:t>2- Unlike glomerular filtration, which is relatively nonselective, tubular reabsorption is highly selective</a:t>
            </a:r>
          </a:p>
        </p:txBody>
      </p:sp>
      <p:sp>
        <p:nvSpPr>
          <p:cNvPr id="34820" name="TextBox 1">
            <a:extLst>
              <a:ext uri="{FF2B5EF4-FFF2-40B4-BE49-F238E27FC236}">
                <a16:creationId xmlns:a16="http://schemas.microsoft.com/office/drawing/2014/main" id="{AF330B70-A26E-2060-2F69-72B16C627F85}"/>
              </a:ext>
            </a:extLst>
          </p:cNvPr>
          <p:cNvSpPr txBox="1">
            <a:spLocks noChangeArrowheads="1"/>
          </p:cNvSpPr>
          <p:nvPr/>
        </p:nvSpPr>
        <p:spPr bwMode="auto">
          <a:xfrm>
            <a:off x="285750" y="968375"/>
            <a:ext cx="16986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500" b="1"/>
              <a:t>Table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A8227656-506E-6E4B-F85D-7DB40A865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195" name="Slide Number Placeholder 2">
            <a:extLst>
              <a:ext uri="{FF2B5EF4-FFF2-40B4-BE49-F238E27FC236}">
                <a16:creationId xmlns:a16="http://schemas.microsoft.com/office/drawing/2014/main" id="{DF05CBB7-9515-0C49-CEF7-E237684778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0707730E-30AF-4BE5-93CF-F7511FA1E1B2}" type="slidenum">
              <a:rPr lang="en-US" altLang="en-US" sz="900">
                <a:solidFill>
                  <a:srgbClr val="898989"/>
                </a:solidFill>
              </a:rPr>
              <a:pPr/>
              <a:t>3</a:t>
            </a:fld>
            <a:endParaRPr lang="en-US" altLang="en-US" sz="900">
              <a:solidFill>
                <a:srgbClr val="898989"/>
              </a:solidFill>
            </a:endParaRPr>
          </a:p>
        </p:txBody>
      </p:sp>
      <p:sp>
        <p:nvSpPr>
          <p:cNvPr id="2" name="Date Placeholder 1">
            <a:extLst>
              <a:ext uri="{FF2B5EF4-FFF2-40B4-BE49-F238E27FC236}">
                <a16:creationId xmlns:a16="http://schemas.microsoft.com/office/drawing/2014/main" id="{A2F83609-392B-3D8F-2519-769EC4D9CC92}"/>
              </a:ext>
            </a:extLst>
          </p:cNvPr>
          <p:cNvSpPr>
            <a:spLocks noGrp="1"/>
          </p:cNvSpPr>
          <p:nvPr>
            <p:ph type="dt" sz="quarter" idx="10"/>
          </p:nvPr>
        </p:nvSpPr>
        <p:spPr/>
        <p:txBody>
          <a:bodyPr/>
          <a:lstStyle/>
          <a:p>
            <a:pPr>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B0757D2-F70D-9863-6256-137B5E156713}"/>
              </a:ext>
            </a:extLst>
          </p:cNvPr>
          <p:cNvSpPr>
            <a:spLocks noGrp="1"/>
          </p:cNvSpPr>
          <p:nvPr>
            <p:ph type="title"/>
          </p:nvPr>
        </p:nvSpPr>
        <p:spPr>
          <a:xfrm>
            <a:off x="157163" y="1009650"/>
            <a:ext cx="4492625" cy="995363"/>
          </a:xfrm>
        </p:spPr>
        <p:txBody>
          <a:bodyPr/>
          <a:lstStyle/>
          <a:p>
            <a:r>
              <a:rPr lang="en-US" altLang="en-US" sz="3000" b="1"/>
              <a:t>Passive and Active transport </a:t>
            </a:r>
            <a:endParaRPr lang="en-US" altLang="en-US" sz="3000"/>
          </a:p>
        </p:txBody>
      </p:sp>
      <p:sp>
        <p:nvSpPr>
          <p:cNvPr id="3" name="Content Placeholder 2">
            <a:extLst>
              <a:ext uri="{FF2B5EF4-FFF2-40B4-BE49-F238E27FC236}">
                <a16:creationId xmlns:a16="http://schemas.microsoft.com/office/drawing/2014/main" id="{00758649-077A-D058-2056-7869B7419EC9}"/>
              </a:ext>
            </a:extLst>
          </p:cNvPr>
          <p:cNvSpPr>
            <a:spLocks noGrp="1"/>
          </p:cNvSpPr>
          <p:nvPr>
            <p:ph idx="1"/>
          </p:nvPr>
        </p:nvSpPr>
        <p:spPr>
          <a:xfrm>
            <a:off x="157163" y="2005013"/>
            <a:ext cx="4492625" cy="3262312"/>
          </a:xfrm>
        </p:spPr>
        <p:txBody>
          <a:bodyPr/>
          <a:lstStyle/>
          <a:p>
            <a:pPr>
              <a:defRPr/>
            </a:pPr>
            <a:r>
              <a:rPr lang="en-US" dirty="0"/>
              <a:t>For a substance to be reabsorbed, it must first be transported </a:t>
            </a:r>
          </a:p>
          <a:p>
            <a:pPr marL="0" indent="0">
              <a:buFont typeface="Arial" panose="020B0604020202020204" pitchFamily="34" charset="0"/>
              <a:buNone/>
              <a:defRPr/>
            </a:pPr>
            <a:r>
              <a:rPr lang="en-US" dirty="0"/>
              <a:t>(1) Across the tubular epithelial membranes into the renal interstitial fluid and then; </a:t>
            </a:r>
          </a:p>
          <a:p>
            <a:pPr marL="0" indent="0">
              <a:buFont typeface="Arial" panose="020B0604020202020204" pitchFamily="34" charset="0"/>
              <a:buNone/>
              <a:defRPr/>
            </a:pPr>
            <a:r>
              <a:rPr lang="en-US" dirty="0"/>
              <a:t>(2) Through the </a:t>
            </a:r>
            <a:r>
              <a:rPr lang="en-US" dirty="0" err="1"/>
              <a:t>peritubular</a:t>
            </a:r>
            <a:r>
              <a:rPr lang="en-US" dirty="0"/>
              <a:t> capillary membrane back into the blood</a:t>
            </a:r>
          </a:p>
        </p:txBody>
      </p:sp>
      <p:pic>
        <p:nvPicPr>
          <p:cNvPr id="35844" name="Picture 3">
            <a:extLst>
              <a:ext uri="{FF2B5EF4-FFF2-40B4-BE49-F238E27FC236}">
                <a16:creationId xmlns:a16="http://schemas.microsoft.com/office/drawing/2014/main" id="{76D713E9-83CA-4904-5D81-0C490F3CE2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955675"/>
            <a:ext cx="43942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4">
            <a:extLst>
              <a:ext uri="{FF2B5EF4-FFF2-40B4-BE49-F238E27FC236}">
                <a16:creationId xmlns:a16="http://schemas.microsoft.com/office/drawing/2014/main" id="{E7796D1A-52E6-2FDC-3D0A-B7ACFC6DD9EE}"/>
              </a:ext>
            </a:extLst>
          </p:cNvPr>
          <p:cNvSpPr>
            <a:spLocks noChangeArrowheads="1"/>
          </p:cNvSpPr>
          <p:nvPr/>
        </p:nvSpPr>
        <p:spPr bwMode="auto">
          <a:xfrm>
            <a:off x="4114800" y="539273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200" b="1">
                <a:latin typeface="TimesTen-Roman" charset="0"/>
              </a:rPr>
              <a:t>Figure1:</a:t>
            </a:r>
            <a:r>
              <a:rPr lang="en-US" altLang="en-US" sz="1200">
                <a:latin typeface="TimesTen-Roman" charset="0"/>
              </a:rPr>
              <a:t>Reabsorption of filtered water and solutes from the tubular lumen across the tubular epithelial cells, through the renal interstitium, and back into the blood</a:t>
            </a:r>
            <a:endParaRPr lang="en-US" altLang="en-US" sz="1200"/>
          </a:p>
        </p:txBody>
      </p:sp>
      <p:sp>
        <p:nvSpPr>
          <p:cNvPr id="6" name="Rectangle 5">
            <a:extLst>
              <a:ext uri="{FF2B5EF4-FFF2-40B4-BE49-F238E27FC236}">
                <a16:creationId xmlns:a16="http://schemas.microsoft.com/office/drawing/2014/main" id="{3174C39F-7525-8D78-99E0-5DF82EB5F48D}"/>
              </a:ext>
            </a:extLst>
          </p:cNvPr>
          <p:cNvSpPr/>
          <p:nvPr/>
        </p:nvSpPr>
        <p:spPr>
          <a:xfrm>
            <a:off x="1588" y="4491038"/>
            <a:ext cx="4265612" cy="1477962"/>
          </a:xfrm>
          <a:prstGeom prst="rect">
            <a:avLst/>
          </a:prstGeom>
        </p:spPr>
        <p:txBody>
          <a:bodyPr>
            <a:spAutoFit/>
          </a:bodyPr>
          <a:lstStyle/>
          <a:p>
            <a:pPr>
              <a:defRPr/>
            </a:pPr>
            <a:r>
              <a:rPr lang="en-US" sz="1500" b="1" dirty="0"/>
              <a:t>Water and solutes are transported sequentially by:</a:t>
            </a:r>
          </a:p>
          <a:p>
            <a:pPr marL="257175" indent="-257175">
              <a:buFont typeface="+mj-lt"/>
              <a:buAutoNum type="arabicPeriod"/>
              <a:defRPr/>
            </a:pPr>
            <a:r>
              <a:rPr lang="en-US" sz="1500" b="1" dirty="0" err="1"/>
              <a:t>Transcellular</a:t>
            </a:r>
            <a:r>
              <a:rPr lang="en-US" sz="1500" b="1" dirty="0"/>
              <a:t> route</a:t>
            </a:r>
          </a:p>
          <a:p>
            <a:pPr marL="257175" indent="-257175">
              <a:buFont typeface="+mj-lt"/>
              <a:buAutoNum type="arabicPeriod"/>
              <a:defRPr/>
            </a:pPr>
            <a:r>
              <a:rPr lang="en-US" sz="1500" b="1" dirty="0" err="1"/>
              <a:t>Paracellular</a:t>
            </a:r>
            <a:r>
              <a:rPr lang="en-US" sz="1500" b="1" dirty="0"/>
              <a:t> route</a:t>
            </a:r>
          </a:p>
          <a:p>
            <a:pPr marL="257175" indent="-257175">
              <a:buFont typeface="+mj-lt"/>
              <a:buAutoNum type="arabicPeriod"/>
              <a:defRPr/>
            </a:pPr>
            <a:r>
              <a:rPr lang="en-US" sz="1500" b="1" dirty="0"/>
              <a:t>Ultrafiltration (bulk flow)(hydrostatic and colloid osmotic forces)</a:t>
            </a:r>
            <a:r>
              <a:rPr lang="en-US" sz="1500" dirty="0"/>
              <a:t> </a:t>
            </a:r>
            <a:r>
              <a:rPr lang="en-US" sz="1500" b="1" dirty="0"/>
              <a:t>into PT capillaries</a:t>
            </a:r>
          </a:p>
        </p:txBody>
      </p:sp>
      <p:sp>
        <p:nvSpPr>
          <p:cNvPr id="7" name="Right Arrow 6">
            <a:extLst>
              <a:ext uri="{FF2B5EF4-FFF2-40B4-BE49-F238E27FC236}">
                <a16:creationId xmlns:a16="http://schemas.microsoft.com/office/drawing/2014/main" id="{85E4891E-9D0B-CB6B-A198-BE5DAEDE2955}"/>
              </a:ext>
            </a:extLst>
          </p:cNvPr>
          <p:cNvSpPr/>
          <p:nvPr/>
        </p:nvSpPr>
        <p:spPr>
          <a:xfrm rot="20248680">
            <a:off x="3622675" y="4949825"/>
            <a:ext cx="922338" cy="192088"/>
          </a:xfrm>
          <a:prstGeom prst="rightArrow">
            <a:avLst>
              <a:gd name="adj1" fmla="val 4046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3603D87-2617-65B0-2946-46CD281CCA90}"/>
              </a:ext>
            </a:extLst>
          </p:cNvPr>
          <p:cNvSpPr>
            <a:spLocks noGrp="1"/>
          </p:cNvSpPr>
          <p:nvPr>
            <p:ph type="title"/>
          </p:nvPr>
        </p:nvSpPr>
        <p:spPr/>
        <p:txBody>
          <a:bodyPr/>
          <a:lstStyle/>
          <a:p>
            <a:pPr algn="ctr"/>
            <a:r>
              <a:rPr lang="en-US" altLang="en-US" b="1"/>
              <a:t>Active Transport</a:t>
            </a:r>
            <a:endParaRPr lang="en-US" altLang="en-US"/>
          </a:p>
        </p:txBody>
      </p:sp>
      <p:sp>
        <p:nvSpPr>
          <p:cNvPr id="3" name="Content Placeholder 2">
            <a:extLst>
              <a:ext uri="{FF2B5EF4-FFF2-40B4-BE49-F238E27FC236}">
                <a16:creationId xmlns:a16="http://schemas.microsoft.com/office/drawing/2014/main" id="{47DB16E5-28B6-FCFD-354E-08BC568018A6}"/>
              </a:ext>
            </a:extLst>
          </p:cNvPr>
          <p:cNvSpPr>
            <a:spLocks noGrp="1"/>
          </p:cNvSpPr>
          <p:nvPr>
            <p:ph idx="1"/>
          </p:nvPr>
        </p:nvSpPr>
        <p:spPr>
          <a:xfrm>
            <a:off x="628650" y="2025650"/>
            <a:ext cx="7886700" cy="3457575"/>
          </a:xfrm>
        </p:spPr>
        <p:txBody>
          <a:bodyPr>
            <a:normAutofit/>
          </a:bodyPr>
          <a:lstStyle/>
          <a:p>
            <a:pPr>
              <a:defRPr/>
            </a:pPr>
            <a:r>
              <a:rPr lang="en-US" dirty="0"/>
              <a:t>Primary active transport- Directly coupled to an energy source as Na-K ATPase </a:t>
            </a:r>
          </a:p>
          <a:p>
            <a:pPr>
              <a:defRPr/>
            </a:pPr>
            <a:r>
              <a:rPr lang="en-US" dirty="0"/>
              <a:t>Secondary active transport-indirectly coupled to an energy source (to  an ion gradient) e.g. as glucose reabsorption </a:t>
            </a:r>
          </a:p>
          <a:p>
            <a:pPr>
              <a:defRPr/>
            </a:pPr>
            <a:r>
              <a:rPr lang="en-US" dirty="0"/>
              <a:t>Water is always reabsorbed by osmosis (passive mechanism).</a:t>
            </a:r>
          </a:p>
          <a:p>
            <a:pPr>
              <a:defRPr/>
            </a:pPr>
            <a:r>
              <a:rPr lang="en-US" dirty="0"/>
              <a:t>The known examples of active transporters are: </a:t>
            </a:r>
          </a:p>
          <a:p>
            <a:pPr marL="0" indent="0">
              <a:buFont typeface="Arial" panose="020B0604020202020204" pitchFamily="34" charset="0"/>
              <a:buNone/>
              <a:defRPr/>
            </a:pPr>
            <a:r>
              <a:rPr lang="en-US" b="1" i="1" dirty="0"/>
              <a:t>Sodium-potassium</a:t>
            </a:r>
            <a:r>
              <a:rPr lang="en-US" i="1" dirty="0"/>
              <a:t> ATPase</a:t>
            </a:r>
            <a:r>
              <a:rPr lang="en-US" dirty="0"/>
              <a:t>, </a:t>
            </a:r>
            <a:r>
              <a:rPr lang="en-US" b="1" i="1" dirty="0"/>
              <a:t>hydrogen</a:t>
            </a:r>
            <a:r>
              <a:rPr lang="en-US" i="1" dirty="0"/>
              <a:t> ATPase</a:t>
            </a:r>
            <a:r>
              <a:rPr lang="en-US" dirty="0"/>
              <a:t>, </a:t>
            </a:r>
            <a:r>
              <a:rPr lang="en-US" b="1" i="1" dirty="0"/>
              <a:t>hydrogen-potassium </a:t>
            </a:r>
            <a:r>
              <a:rPr lang="en-US" i="1" dirty="0"/>
              <a:t>ATPase</a:t>
            </a:r>
            <a:r>
              <a:rPr lang="en-US" dirty="0"/>
              <a:t>, and </a:t>
            </a:r>
            <a:r>
              <a:rPr lang="en-US" b="1" i="1" dirty="0"/>
              <a:t>calcium</a:t>
            </a:r>
            <a:r>
              <a:rPr lang="en-US" i="1" dirty="0"/>
              <a:t> ATPase</a:t>
            </a:r>
            <a:r>
              <a:rPr lang="en-US" dirty="0"/>
              <a:t>.</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AAFB6-F2F8-F794-DC53-E1546017B65E}"/>
              </a:ext>
            </a:extLst>
          </p:cNvPr>
          <p:cNvSpPr>
            <a:spLocks noGrp="1"/>
          </p:cNvSpPr>
          <p:nvPr>
            <p:ph idx="1"/>
          </p:nvPr>
        </p:nvSpPr>
        <p:spPr>
          <a:xfrm>
            <a:off x="482600" y="1524000"/>
            <a:ext cx="8340725" cy="4087813"/>
          </a:xfrm>
        </p:spPr>
        <p:txBody>
          <a:bodyPr>
            <a:normAutofit/>
          </a:bodyPr>
          <a:lstStyle/>
          <a:p>
            <a:pPr marL="0" indent="0" algn="ctr">
              <a:buFont typeface="Arial" panose="020B0604020202020204" pitchFamily="34" charset="0"/>
              <a:buNone/>
              <a:defRPr/>
            </a:pPr>
            <a:r>
              <a:rPr lang="en-US" sz="2400" b="1" dirty="0"/>
              <a:t>Active Transport</a:t>
            </a:r>
          </a:p>
          <a:p>
            <a:pPr marL="342900" indent="-342900" algn="just">
              <a:buFont typeface="+mj-lt"/>
              <a:buAutoNum type="arabicPeriod"/>
              <a:defRPr/>
            </a:pPr>
            <a:r>
              <a:rPr lang="en-US" sz="1800" dirty="0"/>
              <a:t>Primary Active Transport Through the Tubular Membrane Is Linked to Hydrolysis of ATP (fig 2)</a:t>
            </a:r>
          </a:p>
          <a:p>
            <a:pPr marL="342900" indent="-342900" algn="just">
              <a:buFont typeface="+mj-lt"/>
              <a:buAutoNum type="arabicPeriod"/>
              <a:defRPr/>
            </a:pPr>
            <a:r>
              <a:rPr lang="en-US" sz="1800" dirty="0"/>
              <a:t>Secondary Active Reabsorption Through the Tubular Membrane (fig 3)</a:t>
            </a:r>
          </a:p>
          <a:p>
            <a:pPr marL="342900" indent="-342900" algn="just">
              <a:buFont typeface="+mj-lt"/>
              <a:buAutoNum type="arabicPeriod"/>
              <a:defRPr/>
            </a:pPr>
            <a:r>
              <a:rPr lang="en-US" sz="1800" dirty="0"/>
              <a:t>Secondary Active Secretion into the Tubules (fig 3)</a:t>
            </a:r>
          </a:p>
          <a:p>
            <a:pPr marL="342900" indent="-342900" algn="just">
              <a:buFont typeface="+mj-lt"/>
              <a:buAutoNum type="arabicPeriod"/>
              <a:defRPr/>
            </a:pPr>
            <a:r>
              <a:rPr lang="en-US" sz="1800" dirty="0"/>
              <a:t>Pinocytosis—An Active Transport Mechanism for Reabsorption of Proteins</a:t>
            </a:r>
          </a:p>
          <a:p>
            <a:pPr marL="342900" indent="-342900" algn="just">
              <a:buFont typeface="+mj-lt"/>
              <a:buAutoNum type="arabicPeriod"/>
              <a:defRPr/>
            </a:pPr>
            <a:r>
              <a:rPr lang="en-US" sz="1800" dirty="0"/>
              <a:t>Transport Maximum for Substances That Are Actively Reabsorbed (fig 4)</a:t>
            </a:r>
          </a:p>
          <a:p>
            <a:pPr marL="342900" indent="-342900" algn="just">
              <a:buFont typeface="+mj-lt"/>
              <a:buAutoNum type="arabicPeriod"/>
              <a:defRPr/>
            </a:pPr>
            <a:r>
              <a:rPr lang="en-US" sz="1800" dirty="0"/>
              <a:t>Substances That Are Actively Transported but Do Not Exhibit a Transport Maximum</a:t>
            </a:r>
          </a:p>
          <a:p>
            <a:pPr algn="just">
              <a:defRPr/>
            </a:pPr>
            <a:endParaRPr lang="en-US" sz="1800" dirty="0"/>
          </a:p>
          <a:p>
            <a:pPr>
              <a:defRPr/>
            </a:pPr>
            <a:endParaRPr lang="en-US" b="1" dirty="0"/>
          </a:p>
          <a:p>
            <a:pP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a:extLst>
              <a:ext uri="{FF2B5EF4-FFF2-40B4-BE49-F238E27FC236}">
                <a16:creationId xmlns:a16="http://schemas.microsoft.com/office/drawing/2014/main" id="{27478191-B3E6-8413-C4ED-B4FEB6C9075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08163" y="1047750"/>
            <a:ext cx="5616575" cy="4456113"/>
          </a:xfrm>
        </p:spPr>
      </p:pic>
      <p:sp>
        <p:nvSpPr>
          <p:cNvPr id="38915" name="Rectangle 4">
            <a:extLst>
              <a:ext uri="{FF2B5EF4-FFF2-40B4-BE49-F238E27FC236}">
                <a16:creationId xmlns:a16="http://schemas.microsoft.com/office/drawing/2014/main" id="{B169EDE3-620A-1802-37DA-64D3BB69EA06}"/>
              </a:ext>
            </a:extLst>
          </p:cNvPr>
          <p:cNvSpPr>
            <a:spLocks noChangeArrowheads="1"/>
          </p:cNvSpPr>
          <p:nvPr/>
        </p:nvSpPr>
        <p:spPr bwMode="auto">
          <a:xfrm>
            <a:off x="1520825" y="5556250"/>
            <a:ext cx="7359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800" b="1">
                <a:latin typeface="TimesTen-Roman" charset="0"/>
              </a:rPr>
              <a:t>Fig. 2:Basic mechanism for active transport of sodium through the tubular epithelial cell</a:t>
            </a:r>
            <a:endParaRPr lang="en-US" altLang="en-US" sz="1800" b="1"/>
          </a:p>
        </p:txBody>
      </p:sp>
      <p:sp>
        <p:nvSpPr>
          <p:cNvPr id="38916" name="TextBox 1">
            <a:extLst>
              <a:ext uri="{FF2B5EF4-FFF2-40B4-BE49-F238E27FC236}">
                <a16:creationId xmlns:a16="http://schemas.microsoft.com/office/drawing/2014/main" id="{A12F78FE-5E1C-75E8-F7E0-D4DFAEE4548F}"/>
              </a:ext>
            </a:extLst>
          </p:cNvPr>
          <p:cNvSpPr txBox="1">
            <a:spLocks noChangeArrowheads="1"/>
          </p:cNvSpPr>
          <p:nvPr/>
        </p:nvSpPr>
        <p:spPr bwMode="auto">
          <a:xfrm>
            <a:off x="6480175" y="2090738"/>
            <a:ext cx="2592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800" b="1">
                <a:solidFill>
                  <a:srgbClr val="C00000"/>
                </a:solidFill>
              </a:rPr>
              <a:t>Luminal vs basolateral membrane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a:extLst>
              <a:ext uri="{FF2B5EF4-FFF2-40B4-BE49-F238E27FC236}">
                <a16:creationId xmlns:a16="http://schemas.microsoft.com/office/drawing/2014/main" id="{3CE369BF-5535-C5AC-011B-56EB3DACD0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0538" y="911225"/>
            <a:ext cx="4389437" cy="5089525"/>
          </a:xfrm>
        </p:spPr>
      </p:pic>
      <p:sp>
        <p:nvSpPr>
          <p:cNvPr id="39939" name="Rectangle 4">
            <a:extLst>
              <a:ext uri="{FF2B5EF4-FFF2-40B4-BE49-F238E27FC236}">
                <a16:creationId xmlns:a16="http://schemas.microsoft.com/office/drawing/2014/main" id="{0C871081-F4DE-8134-4FC3-D40F4E44A5F4}"/>
              </a:ext>
            </a:extLst>
          </p:cNvPr>
          <p:cNvSpPr>
            <a:spLocks noChangeArrowheads="1"/>
          </p:cNvSpPr>
          <p:nvPr/>
        </p:nvSpPr>
        <p:spPr bwMode="auto">
          <a:xfrm>
            <a:off x="4267200" y="3489325"/>
            <a:ext cx="47688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b="1">
                <a:latin typeface="TimesTen-Roman" charset="0"/>
              </a:rPr>
              <a:t>Fig. 3</a:t>
            </a:r>
            <a:r>
              <a:rPr lang="en-US" altLang="en-US" sz="1800">
                <a:latin typeface="TimesTen-Roman" charset="0"/>
              </a:rPr>
              <a:t>:Mechanisms of secondary active transport. The upper cell shows the </a:t>
            </a:r>
            <a:r>
              <a:rPr lang="en-US" altLang="en-US" sz="1800" i="1">
                <a:latin typeface="TimesTen-Italic"/>
              </a:rPr>
              <a:t>co-transport </a:t>
            </a:r>
            <a:r>
              <a:rPr lang="en-US" altLang="en-US" sz="1800">
                <a:latin typeface="TimesTen-Roman" charset="0"/>
              </a:rPr>
              <a:t>of glucose and amino acids along with sodium ions through the apical side of the tubular epithelial cells, followed by facilitated diffusion through the basolateral membranes. The lower cell shows the </a:t>
            </a:r>
            <a:r>
              <a:rPr lang="en-US" altLang="en-US" sz="1800" i="1">
                <a:latin typeface="TimesTen-Italic"/>
              </a:rPr>
              <a:t>counter-transport </a:t>
            </a:r>
            <a:r>
              <a:rPr lang="en-US" altLang="en-US" sz="1800">
                <a:latin typeface="TimesTen-Roman" charset="0"/>
              </a:rPr>
              <a:t>of hydrogen ions from the interior of the cell across the apical membrane and into the tubular lumen (secondary active secretion)</a:t>
            </a:r>
            <a:endParaRPr lang="en-US"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a:extLst>
              <a:ext uri="{FF2B5EF4-FFF2-40B4-BE49-F238E27FC236}">
                <a16:creationId xmlns:a16="http://schemas.microsoft.com/office/drawing/2014/main" id="{77240029-74A8-90BD-520C-D658EC77933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075" y="908050"/>
            <a:ext cx="4656138" cy="5022850"/>
          </a:xfrm>
        </p:spPr>
      </p:pic>
      <p:sp>
        <p:nvSpPr>
          <p:cNvPr id="40963" name="Rectangle 4">
            <a:extLst>
              <a:ext uri="{FF2B5EF4-FFF2-40B4-BE49-F238E27FC236}">
                <a16:creationId xmlns:a16="http://schemas.microsoft.com/office/drawing/2014/main" id="{5DA3F4AB-3EC1-7060-1CEC-312AC3C5AAE2}"/>
              </a:ext>
            </a:extLst>
          </p:cNvPr>
          <p:cNvSpPr>
            <a:spLocks noChangeArrowheads="1"/>
          </p:cNvSpPr>
          <p:nvPr/>
        </p:nvSpPr>
        <p:spPr bwMode="auto">
          <a:xfrm>
            <a:off x="4748213" y="2293938"/>
            <a:ext cx="43957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b="1">
                <a:latin typeface="TimesTen-Roman" charset="0"/>
              </a:rPr>
              <a:t>Fig. 4</a:t>
            </a:r>
            <a:r>
              <a:rPr lang="en-US" altLang="en-US" sz="1800">
                <a:latin typeface="TimesTen-Roman" charset="0"/>
              </a:rPr>
              <a:t>:Relations among the filtered load of glucose, the rate of glucose reabsorption by the renal tubules, and the rate of glucose excretion in the urine. The </a:t>
            </a:r>
            <a:r>
              <a:rPr lang="en-US" altLang="en-US" sz="1800" i="1">
                <a:latin typeface="TimesTen-Italic"/>
              </a:rPr>
              <a:t>transport maximum </a:t>
            </a:r>
            <a:r>
              <a:rPr lang="en-US" altLang="en-US" sz="1800">
                <a:latin typeface="TimesTen-Roman" charset="0"/>
              </a:rPr>
              <a:t>is the maximum rate at which glucose can be reabsorbed from the tubules. The </a:t>
            </a:r>
            <a:r>
              <a:rPr lang="en-US" altLang="en-US" sz="1800" i="1">
                <a:latin typeface="TimesTen-Italic"/>
              </a:rPr>
              <a:t>threshold </a:t>
            </a:r>
            <a:r>
              <a:rPr lang="en-US" altLang="en-US" sz="1800">
                <a:latin typeface="TimesTen-Roman" charset="0"/>
              </a:rPr>
              <a:t>for glucose refers to the filtered load of glucose at which glucose first begins to be excreted in the urine.</a:t>
            </a:r>
            <a:endParaRPr lang="en-US"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461A56F-30C7-FC6D-6D43-D73A402BE357}"/>
              </a:ext>
            </a:extLst>
          </p:cNvPr>
          <p:cNvSpPr>
            <a:spLocks noGrp="1"/>
          </p:cNvSpPr>
          <p:nvPr>
            <p:ph type="title"/>
          </p:nvPr>
        </p:nvSpPr>
        <p:spPr/>
        <p:txBody>
          <a:bodyPr/>
          <a:lstStyle/>
          <a:p>
            <a:r>
              <a:rPr lang="en-US" altLang="en-US" sz="3600" b="1"/>
              <a:t>Passive transport</a:t>
            </a:r>
          </a:p>
        </p:txBody>
      </p:sp>
      <p:sp>
        <p:nvSpPr>
          <p:cNvPr id="3" name="Content Placeholder 2">
            <a:extLst>
              <a:ext uri="{FF2B5EF4-FFF2-40B4-BE49-F238E27FC236}">
                <a16:creationId xmlns:a16="http://schemas.microsoft.com/office/drawing/2014/main" id="{E1BEB3B3-C464-A1F4-026C-FAF9C55730D2}"/>
              </a:ext>
            </a:extLst>
          </p:cNvPr>
          <p:cNvSpPr>
            <a:spLocks noGrp="1"/>
          </p:cNvSpPr>
          <p:nvPr>
            <p:ph idx="1"/>
          </p:nvPr>
        </p:nvSpPr>
        <p:spPr/>
        <p:txBody>
          <a:bodyPr/>
          <a:lstStyle/>
          <a:p>
            <a:pPr marL="342900" indent="-342900" algn="just">
              <a:buFont typeface="+mj-lt"/>
              <a:buAutoNum type="arabicPeriod"/>
              <a:defRPr/>
            </a:pPr>
            <a:r>
              <a:rPr lang="en-US" b="1" dirty="0"/>
              <a:t>Passive Water Reabsorption by Osmosis Is Coupled Mainly to Sodium Reabsorption</a:t>
            </a:r>
          </a:p>
          <a:p>
            <a:pPr marL="342900" indent="-342900" algn="just">
              <a:buFont typeface="+mj-lt"/>
              <a:buAutoNum type="arabicPeriod"/>
              <a:defRPr/>
            </a:pPr>
            <a:r>
              <a:rPr lang="en-US" b="1" dirty="0"/>
              <a:t>Reabsorption of Chloride, Urea, and Other Solutes by Passive Diffusion (fig 5)</a:t>
            </a:r>
          </a:p>
          <a:p>
            <a:pP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a:extLst>
              <a:ext uri="{FF2B5EF4-FFF2-40B4-BE49-F238E27FC236}">
                <a16:creationId xmlns:a16="http://schemas.microsoft.com/office/drawing/2014/main" id="{01DB1DB7-2A5C-B6F5-BA97-84719A1625F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5675" y="1006475"/>
            <a:ext cx="5122863" cy="4152900"/>
          </a:xfrm>
        </p:spPr>
      </p:pic>
      <p:sp>
        <p:nvSpPr>
          <p:cNvPr id="43011" name="Rectangle 4">
            <a:extLst>
              <a:ext uri="{FF2B5EF4-FFF2-40B4-BE49-F238E27FC236}">
                <a16:creationId xmlns:a16="http://schemas.microsoft.com/office/drawing/2014/main" id="{B390B037-8BE3-7044-C8FC-A65EE807D43A}"/>
              </a:ext>
            </a:extLst>
          </p:cNvPr>
          <p:cNvSpPr>
            <a:spLocks noChangeArrowheads="1"/>
          </p:cNvSpPr>
          <p:nvPr/>
        </p:nvSpPr>
        <p:spPr bwMode="auto">
          <a:xfrm>
            <a:off x="869950" y="5434013"/>
            <a:ext cx="832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800" b="1"/>
              <a:t>fig 5 :</a:t>
            </a:r>
            <a:r>
              <a:rPr lang="en-US" altLang="en-US" sz="1800">
                <a:latin typeface="TimesTen-Roman" charset="0"/>
              </a:rPr>
              <a:t>Mechanisms by which water, chloride, and urea reabsorption are coupled with sodium reabsorption</a:t>
            </a:r>
            <a:endParaRPr lang="en-US" altLang="en-US"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2A78-67D2-F7AF-0CED-E903AEB10A2F}"/>
              </a:ext>
            </a:extLst>
          </p:cNvPr>
          <p:cNvSpPr>
            <a:spLocks noGrp="1"/>
          </p:cNvSpPr>
          <p:nvPr>
            <p:ph type="title"/>
          </p:nvPr>
        </p:nvSpPr>
        <p:spPr/>
        <p:txBody>
          <a:bodyPr>
            <a:normAutofit fontScale="90000"/>
          </a:bodyPr>
          <a:lstStyle/>
          <a:p>
            <a:pPr algn="ctr">
              <a:defRPr/>
            </a:pPr>
            <a:r>
              <a:rPr lang="en-US" b="1" dirty="0"/>
              <a:t>Reabsorption and Secretion Along Different Parts of</a:t>
            </a:r>
            <a:br>
              <a:rPr lang="en-US" b="1" dirty="0"/>
            </a:br>
            <a:r>
              <a:rPr lang="en-US" b="1" dirty="0"/>
              <a:t>the Nephron</a:t>
            </a:r>
            <a:endParaRPr lang="en-US" dirty="0"/>
          </a:p>
        </p:txBody>
      </p:sp>
      <p:sp>
        <p:nvSpPr>
          <p:cNvPr id="3" name="Content Placeholder 2">
            <a:extLst>
              <a:ext uri="{FF2B5EF4-FFF2-40B4-BE49-F238E27FC236}">
                <a16:creationId xmlns:a16="http://schemas.microsoft.com/office/drawing/2014/main" id="{86D25108-6F71-C226-4116-EE39EA4EB637}"/>
              </a:ext>
            </a:extLst>
          </p:cNvPr>
          <p:cNvSpPr>
            <a:spLocks noGrp="1"/>
          </p:cNvSpPr>
          <p:nvPr>
            <p:ph idx="1"/>
          </p:nvPr>
        </p:nvSpPr>
        <p:spPr>
          <a:xfrm>
            <a:off x="320675" y="2227263"/>
            <a:ext cx="8607425" cy="3262312"/>
          </a:xfrm>
        </p:spPr>
        <p:txBody>
          <a:bodyPr>
            <a:normAutofit lnSpcReduction="10000"/>
          </a:bodyPr>
          <a:lstStyle/>
          <a:p>
            <a:pPr>
              <a:defRPr/>
            </a:pPr>
            <a:r>
              <a:rPr lang="en-US" b="1" dirty="0"/>
              <a:t>Proximal Tubular Reabsorption</a:t>
            </a:r>
          </a:p>
          <a:p>
            <a:pPr lvl="1">
              <a:defRPr/>
            </a:pPr>
            <a:r>
              <a:rPr lang="en-US" dirty="0"/>
              <a:t>65 per cent of the filtered load of sodium and water and a slightly lower percentage of filtered chloride are reabsorbed by the proximal tubule before the filtrate reaches the loops of Henle.</a:t>
            </a:r>
            <a:endParaRPr lang="en-US" b="1" dirty="0"/>
          </a:p>
          <a:p>
            <a:pPr lvl="1">
              <a:defRPr/>
            </a:pPr>
            <a:r>
              <a:rPr lang="en-US" dirty="0"/>
              <a:t>Proximal Tubules Have a High Capacity for Active and Passive Reabsorption</a:t>
            </a:r>
            <a:r>
              <a:rPr lang="en-US" b="1" dirty="0"/>
              <a:t> (fig 6)</a:t>
            </a:r>
            <a:endParaRPr lang="en-US" dirty="0"/>
          </a:p>
          <a:p>
            <a:pPr lvl="1">
              <a:defRPr/>
            </a:pPr>
            <a:r>
              <a:rPr lang="en-US" b="1" dirty="0"/>
              <a:t>Concentrations of Solutes Along the Proximal Tubule (fig 7)</a:t>
            </a:r>
          </a:p>
          <a:p>
            <a:pPr lvl="1">
              <a:defRPr/>
            </a:pPr>
            <a:r>
              <a:rPr lang="en-US" b="1" dirty="0"/>
              <a:t>Secretion of Organic Acids and Bases by the Proximal Tubule</a:t>
            </a:r>
          </a:p>
          <a:p>
            <a:pPr marL="171450" lvl="1">
              <a:spcBef>
                <a:spcPts val="750"/>
              </a:spcBef>
              <a:defRPr/>
            </a:pPr>
            <a:r>
              <a:rPr lang="en-US" b="1" dirty="0"/>
              <a:t>Solute and Water Transport in the Loop of Henle(fig 8)</a:t>
            </a:r>
          </a:p>
          <a:p>
            <a:pPr>
              <a:defRPr/>
            </a:pPr>
            <a:r>
              <a:rPr lang="en-US" dirty="0"/>
              <a:t>The loop of Henle consists of three functionally distinct segments: the </a:t>
            </a:r>
            <a:r>
              <a:rPr lang="en-US" i="1" dirty="0"/>
              <a:t>thin descending segment</a:t>
            </a:r>
            <a:r>
              <a:rPr lang="en-US" dirty="0"/>
              <a:t>, the </a:t>
            </a:r>
            <a:r>
              <a:rPr lang="en-US" i="1" dirty="0"/>
              <a:t>thin ascending segment</a:t>
            </a:r>
            <a:r>
              <a:rPr lang="en-US" dirty="0"/>
              <a:t>, and the </a:t>
            </a:r>
            <a:r>
              <a:rPr lang="en-US" i="1" dirty="0"/>
              <a:t>thick ascending segment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3">
            <a:extLst>
              <a:ext uri="{FF2B5EF4-FFF2-40B4-BE49-F238E27FC236}">
                <a16:creationId xmlns:a16="http://schemas.microsoft.com/office/drawing/2014/main" id="{C793065F-956B-5382-066D-C8B85F62409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6525" y="1347788"/>
            <a:ext cx="5767388" cy="4532312"/>
          </a:xfrm>
        </p:spPr>
      </p:pic>
      <p:sp>
        <p:nvSpPr>
          <p:cNvPr id="45059" name="Rectangle 4">
            <a:extLst>
              <a:ext uri="{FF2B5EF4-FFF2-40B4-BE49-F238E27FC236}">
                <a16:creationId xmlns:a16="http://schemas.microsoft.com/office/drawing/2014/main" id="{AFEF3738-9ADC-41DA-FE29-65E185ADBA3A}"/>
              </a:ext>
            </a:extLst>
          </p:cNvPr>
          <p:cNvSpPr>
            <a:spLocks noChangeArrowheads="1"/>
          </p:cNvSpPr>
          <p:nvPr/>
        </p:nvSpPr>
        <p:spPr bwMode="auto">
          <a:xfrm>
            <a:off x="3905250" y="1100138"/>
            <a:ext cx="5140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b="1"/>
              <a:t>fig 6 :</a:t>
            </a:r>
            <a:r>
              <a:rPr lang="en-US" altLang="en-US" sz="1800" b="1">
                <a:latin typeface="TimesTen-Roman" charset="0"/>
              </a:rPr>
              <a:t>Cellular ultrastructure and primary transport characteristics of the proximal tubule. The proximal tubules reabsorb about 65 per cent of the filtered sodium, chloride, bicarbonate, and potassium and essentially all the filtered glucose and amino acids</a:t>
            </a:r>
            <a:endParaRPr lang="en-US" altLang="en-US"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E4F6EBF-3725-6E60-8B56-B740F1C42774}"/>
              </a:ext>
            </a:extLst>
          </p:cNvPr>
          <p:cNvSpPr>
            <a:spLocks noGrp="1" noChangeArrowheads="1"/>
          </p:cNvSpPr>
          <p:nvPr>
            <p:ph type="title"/>
          </p:nvPr>
        </p:nvSpPr>
        <p:spPr/>
        <p:txBody>
          <a:bodyPr/>
          <a:lstStyle/>
          <a:p>
            <a:pPr algn="ctr" eaLnBrk="1" hangingPunct="1"/>
            <a:r>
              <a:rPr lang="en-US" altLang="en-US" b="1"/>
              <a:t>Body fluid compartments</a:t>
            </a:r>
          </a:p>
        </p:txBody>
      </p:sp>
      <p:sp>
        <p:nvSpPr>
          <p:cNvPr id="9219" name="Rectangle 3">
            <a:extLst>
              <a:ext uri="{FF2B5EF4-FFF2-40B4-BE49-F238E27FC236}">
                <a16:creationId xmlns:a16="http://schemas.microsoft.com/office/drawing/2014/main" id="{0C38850B-F9E3-6819-A6EA-BBADAFBA8819}"/>
              </a:ext>
            </a:extLst>
          </p:cNvPr>
          <p:cNvSpPr>
            <a:spLocks noGrp="1" noChangeArrowheads="1"/>
          </p:cNvSpPr>
          <p:nvPr>
            <p:ph idx="1"/>
          </p:nvPr>
        </p:nvSpPr>
        <p:spPr>
          <a:xfrm>
            <a:off x="228600" y="1600200"/>
            <a:ext cx="8686800" cy="4800600"/>
          </a:xfrm>
        </p:spPr>
        <p:txBody>
          <a:bodyPr/>
          <a:lstStyle/>
          <a:p>
            <a:pPr algn="just" eaLnBrk="1" hangingPunct="1"/>
            <a:r>
              <a:rPr lang="en-US" altLang="en-US" sz="2800"/>
              <a:t>The total body fluid is distributed mainly between two compartments: the </a:t>
            </a:r>
            <a:r>
              <a:rPr lang="en-US" altLang="en-US" sz="2800" b="1" i="1"/>
              <a:t>extracellular fluid </a:t>
            </a:r>
            <a:r>
              <a:rPr lang="en-US" altLang="en-US" sz="2800"/>
              <a:t>and</a:t>
            </a:r>
            <a:r>
              <a:rPr lang="en-US" altLang="en-US" sz="2800" b="1"/>
              <a:t> the </a:t>
            </a:r>
            <a:r>
              <a:rPr lang="en-US" altLang="en-US" sz="2800" b="1" i="1"/>
              <a:t>intracellular fluid.</a:t>
            </a:r>
            <a:r>
              <a:rPr lang="en-US" altLang="en-US" sz="2800" i="1"/>
              <a:t> </a:t>
            </a:r>
            <a:r>
              <a:rPr lang="en-US" altLang="en-US" sz="2800"/>
              <a:t>The extracellular fluid is divided into the </a:t>
            </a:r>
            <a:r>
              <a:rPr lang="en-US" altLang="en-US" sz="2800" i="1"/>
              <a:t>interstitial fluid </a:t>
            </a:r>
            <a:r>
              <a:rPr lang="en-US" altLang="en-US" sz="2800"/>
              <a:t>and the blood </a:t>
            </a:r>
            <a:r>
              <a:rPr lang="en-US" altLang="en-US" sz="2800" i="1"/>
              <a:t>plasma.</a:t>
            </a:r>
          </a:p>
          <a:p>
            <a:pPr algn="just" eaLnBrk="1" hangingPunct="1"/>
            <a:endParaRPr lang="en-US" altLang="en-US" sz="2800" i="1"/>
          </a:p>
          <a:p>
            <a:pPr algn="just" eaLnBrk="1" hangingPunct="1"/>
            <a:r>
              <a:rPr lang="en-US" altLang="en-US" sz="2800" i="1"/>
              <a:t>Transcellular fluid </a:t>
            </a:r>
            <a:r>
              <a:rPr lang="en-US" altLang="en-US" sz="2800"/>
              <a:t>includes fluid in the synovial, peritoneal, pericardial, and intraocular spaces and the cerebrospinal fluid. All the transcellular fluids together constitute about 1 to 2 liters.</a:t>
            </a:r>
          </a:p>
        </p:txBody>
      </p:sp>
      <p:sp>
        <p:nvSpPr>
          <p:cNvPr id="9220" name="Slide Number Placeholder 2">
            <a:extLst>
              <a:ext uri="{FF2B5EF4-FFF2-40B4-BE49-F238E27FC236}">
                <a16:creationId xmlns:a16="http://schemas.microsoft.com/office/drawing/2014/main" id="{8E63E317-308E-5004-3D06-E61D701331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EBC6CFBA-709C-4D1B-B290-577FF7E8DF25}" type="slidenum">
              <a:rPr lang="en-US" altLang="en-US" sz="900">
                <a:solidFill>
                  <a:srgbClr val="898989"/>
                </a:solidFill>
              </a:rPr>
              <a:pPr/>
              <a:t>4</a:t>
            </a:fld>
            <a:endParaRPr lang="en-US" altLang="en-US" sz="900">
              <a:solidFill>
                <a:srgbClr val="898989"/>
              </a:solidFill>
            </a:endParaRPr>
          </a:p>
        </p:txBody>
      </p:sp>
      <p:sp>
        <p:nvSpPr>
          <p:cNvPr id="9221" name="Date Placeholder 1">
            <a:extLst>
              <a:ext uri="{FF2B5EF4-FFF2-40B4-BE49-F238E27FC236}">
                <a16:creationId xmlns:a16="http://schemas.microsoft.com/office/drawing/2014/main" id="{D94A5D43-E19E-67C6-0D79-D622CBFC3AA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endParaRPr lang="en-US" altLang="en-US" sz="9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a:extLst>
              <a:ext uri="{FF2B5EF4-FFF2-40B4-BE49-F238E27FC236}">
                <a16:creationId xmlns:a16="http://schemas.microsoft.com/office/drawing/2014/main" id="{EB4D591F-E45E-557F-297C-2B1C29EC9F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818"/>
          <a:stretch>
            <a:fillRect/>
          </a:stretch>
        </p:blipFill>
        <p:spPr>
          <a:xfrm>
            <a:off x="68263" y="903288"/>
            <a:ext cx="5059362" cy="5035550"/>
          </a:xfrm>
        </p:spPr>
      </p:pic>
      <p:sp>
        <p:nvSpPr>
          <p:cNvPr id="46083" name="Rectangle 4">
            <a:extLst>
              <a:ext uri="{FF2B5EF4-FFF2-40B4-BE49-F238E27FC236}">
                <a16:creationId xmlns:a16="http://schemas.microsoft.com/office/drawing/2014/main" id="{FBFCAD4E-FD63-E0A1-9BCE-6B538E2962AC}"/>
              </a:ext>
            </a:extLst>
          </p:cNvPr>
          <p:cNvSpPr>
            <a:spLocks noChangeArrowheads="1"/>
          </p:cNvSpPr>
          <p:nvPr/>
        </p:nvSpPr>
        <p:spPr bwMode="auto">
          <a:xfrm>
            <a:off x="5127625" y="1647825"/>
            <a:ext cx="39449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b="1"/>
              <a:t>fig 7 :</a:t>
            </a:r>
            <a:r>
              <a:rPr lang="en-US" altLang="en-US" sz="1800">
                <a:latin typeface="TimesTen-Roman" charset="0"/>
              </a:rPr>
              <a:t>Changes in concentrations of different substances in tubular fluid along the proximal convoluted tubule relative to the concentrations of these substances in the plasma and in the glomerular filtrate. A value of 1.0 indicates that the concentration of the substance in the tubular fluid is the same as the concentration in the plasma. Values below 1.0 indicate that the substance is reabsorbed more avidly than water, whereas values above 1.0 indicate that the substance is reabsorbed to a lesser extent than water or is secreted into the tubules</a:t>
            </a:r>
            <a:endParaRPr lang="en-US" altLang="en-U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16EB6518-5C71-EFD4-94A9-D4A42AB704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9488" y="857250"/>
            <a:ext cx="430212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Content Placeholder 3">
            <a:extLst>
              <a:ext uri="{FF2B5EF4-FFF2-40B4-BE49-F238E27FC236}">
                <a16:creationId xmlns:a16="http://schemas.microsoft.com/office/drawing/2014/main" id="{F095755B-7651-BF59-D609-075C3050B40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1438" y="857250"/>
            <a:ext cx="3967162" cy="4622800"/>
          </a:xfrm>
        </p:spPr>
      </p:pic>
      <p:sp>
        <p:nvSpPr>
          <p:cNvPr id="47108" name="Rectangle 5">
            <a:extLst>
              <a:ext uri="{FF2B5EF4-FFF2-40B4-BE49-F238E27FC236}">
                <a16:creationId xmlns:a16="http://schemas.microsoft.com/office/drawing/2014/main" id="{8BC93E97-96C7-ACA1-0626-3DCA633ACA18}"/>
              </a:ext>
            </a:extLst>
          </p:cNvPr>
          <p:cNvSpPr>
            <a:spLocks noChangeArrowheads="1"/>
          </p:cNvSpPr>
          <p:nvPr/>
        </p:nvSpPr>
        <p:spPr bwMode="auto">
          <a:xfrm>
            <a:off x="5159375" y="5308600"/>
            <a:ext cx="3932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b="1"/>
              <a:t>fig 8-B: </a:t>
            </a:r>
            <a:r>
              <a:rPr lang="en-US" altLang="en-US" sz="1800" b="1">
                <a:latin typeface="TimesTen-Roman" charset="0"/>
              </a:rPr>
              <a:t>Mechanisms of sodium, chloride, and potassium transport in the thick ascending loop of Henle</a:t>
            </a:r>
            <a:endParaRPr lang="en-US" altLang="en-US" sz="1800" b="1"/>
          </a:p>
        </p:txBody>
      </p:sp>
      <p:sp>
        <p:nvSpPr>
          <p:cNvPr id="47109" name="Rectangle 6">
            <a:extLst>
              <a:ext uri="{FF2B5EF4-FFF2-40B4-BE49-F238E27FC236}">
                <a16:creationId xmlns:a16="http://schemas.microsoft.com/office/drawing/2014/main" id="{6250E9DF-3EB6-660A-A175-DBCE200AE64E}"/>
              </a:ext>
            </a:extLst>
          </p:cNvPr>
          <p:cNvSpPr>
            <a:spLocks noChangeArrowheads="1"/>
          </p:cNvSpPr>
          <p:nvPr/>
        </p:nvSpPr>
        <p:spPr bwMode="auto">
          <a:xfrm>
            <a:off x="71438" y="5411788"/>
            <a:ext cx="4864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800" b="1"/>
              <a:t>fig 8-A :</a:t>
            </a:r>
            <a:r>
              <a:rPr lang="en-US" altLang="en-US" sz="1800" b="1">
                <a:latin typeface="TimesTen-Roman" charset="0"/>
              </a:rPr>
              <a:t>Characteristics of thin descending loop of Henle (</a:t>
            </a:r>
            <a:r>
              <a:rPr lang="en-US" altLang="en-US" sz="1800" b="1" i="1">
                <a:latin typeface="TimesTen-Italic"/>
              </a:rPr>
              <a:t>top</a:t>
            </a:r>
            <a:r>
              <a:rPr lang="en-US" altLang="en-US" sz="1800" b="1">
                <a:latin typeface="TimesTen-Roman" charset="0"/>
              </a:rPr>
              <a:t>) and thick ascending segment of the loop of Henle (</a:t>
            </a:r>
            <a:r>
              <a:rPr lang="en-US" altLang="en-US" sz="1800" b="1" i="1">
                <a:latin typeface="TimesTen-Italic"/>
              </a:rPr>
              <a:t>bottom</a:t>
            </a:r>
            <a:r>
              <a:rPr lang="en-US" altLang="en-US" sz="1800" b="1">
                <a:latin typeface="TimesTen-Roman" charset="0"/>
              </a:rPr>
              <a:t>)</a:t>
            </a:r>
            <a:endParaRPr lang="en-US" altLang="en-US" sz="18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47070-B284-1401-6566-5A7576F3B91A}"/>
              </a:ext>
            </a:extLst>
          </p:cNvPr>
          <p:cNvSpPr>
            <a:spLocks noGrp="1"/>
          </p:cNvSpPr>
          <p:nvPr>
            <p:ph idx="1"/>
          </p:nvPr>
        </p:nvSpPr>
        <p:spPr>
          <a:xfrm>
            <a:off x="379413" y="1185863"/>
            <a:ext cx="8521700" cy="4403725"/>
          </a:xfrm>
        </p:spPr>
        <p:txBody>
          <a:bodyPr>
            <a:normAutofit fontScale="92500" lnSpcReduction="20000"/>
          </a:bodyPr>
          <a:lstStyle/>
          <a:p>
            <a:pPr>
              <a:defRPr/>
            </a:pPr>
            <a:r>
              <a:rPr lang="en-US" b="1" dirty="0"/>
              <a:t>Distal Tubule (fig 9)</a:t>
            </a:r>
          </a:p>
          <a:p>
            <a:pPr marL="685800" lvl="1" indent="-342900">
              <a:buFont typeface="+mj-lt"/>
              <a:buAutoNum type="arabicPeriod"/>
              <a:defRPr/>
            </a:pPr>
            <a:r>
              <a:rPr lang="en-US" dirty="0"/>
              <a:t>Forms part of JGA</a:t>
            </a:r>
          </a:p>
          <a:p>
            <a:pPr marL="685800" lvl="1" indent="-342900">
              <a:buFont typeface="+mj-lt"/>
              <a:buAutoNum type="arabicPeriod"/>
              <a:defRPr/>
            </a:pPr>
            <a:r>
              <a:rPr lang="en-US" dirty="0"/>
              <a:t>Diluting segment</a:t>
            </a:r>
          </a:p>
          <a:p>
            <a:pPr marL="685800" lvl="1" indent="-342900">
              <a:buFont typeface="+mj-lt"/>
              <a:buAutoNum type="arabicPeriod"/>
              <a:defRPr/>
            </a:pPr>
            <a:r>
              <a:rPr lang="en-US" dirty="0"/>
              <a:t>Site of action of thiazide diuretics</a:t>
            </a:r>
          </a:p>
          <a:p>
            <a:pPr>
              <a:defRPr/>
            </a:pPr>
            <a:r>
              <a:rPr lang="en-US" b="1" dirty="0"/>
              <a:t>Late Distal Tubule and Cortical Collecting Tubule</a:t>
            </a:r>
          </a:p>
          <a:p>
            <a:pPr lvl="1">
              <a:defRPr/>
            </a:pPr>
            <a:r>
              <a:rPr lang="en-US" b="1" dirty="0"/>
              <a:t>Principal Cells Reabsorb Sodium and Secrete Potassium (fig 10)</a:t>
            </a:r>
          </a:p>
          <a:p>
            <a:pPr lvl="2">
              <a:defRPr/>
            </a:pPr>
            <a:r>
              <a:rPr lang="en-US" b="1" dirty="0"/>
              <a:t>The principal cells are the primary sites of action of Potassium-sparing diuretics (fig 11)</a:t>
            </a:r>
          </a:p>
          <a:p>
            <a:pPr lvl="1">
              <a:defRPr/>
            </a:pPr>
            <a:r>
              <a:rPr lang="en-US" b="1" dirty="0"/>
              <a:t>Intercalated Cells Avidly Secrete Hydrogen and Reabsorb Bicarbonate and Potassium Ions</a:t>
            </a:r>
          </a:p>
          <a:p>
            <a:pPr lvl="2">
              <a:defRPr/>
            </a:pPr>
            <a:r>
              <a:rPr lang="en-US" b="1" dirty="0"/>
              <a:t>H ion is generated by the action of carbonic anhydrase on water and CO2.</a:t>
            </a:r>
          </a:p>
          <a:p>
            <a:pPr lvl="2">
              <a:defRPr/>
            </a:pPr>
            <a:r>
              <a:rPr lang="en-US" b="1" dirty="0"/>
              <a:t>Dissociate to H and HCO3. The H ion is actively (H ATPase) secreted into the lumen.</a:t>
            </a:r>
          </a:p>
          <a:p>
            <a:pPr>
              <a:defRPr/>
            </a:pPr>
            <a:r>
              <a:rPr lang="en-US" b="1" dirty="0"/>
              <a:t>Medullary Collecting Duct (Fig 12)</a:t>
            </a:r>
          </a:p>
          <a:p>
            <a:pPr lvl="1">
              <a:defRPr/>
            </a:pPr>
            <a:r>
              <a:rPr lang="en-US" dirty="0"/>
              <a:t>Reabsorb only 10% of the filtered water and sodium.</a:t>
            </a:r>
          </a:p>
          <a:p>
            <a:pPr lvl="1">
              <a:defRPr/>
            </a:pPr>
            <a:r>
              <a:rPr lang="en-US" dirty="0"/>
              <a:t>Permeability to water is ADH dependent (thus reducing urine vol. and concentrating most of the solutes in the urine)</a:t>
            </a:r>
          </a:p>
          <a:p>
            <a:pPr lvl="1">
              <a:defRPr/>
            </a:pPr>
            <a:r>
              <a:rPr lang="en-US" dirty="0"/>
              <a:t>Permeable to urea, raising osmolality in this region of kidney, contributing to kidney’s ability to form a conc. Urine.</a:t>
            </a:r>
          </a:p>
          <a:p>
            <a:pPr lvl="1">
              <a:defRPr/>
            </a:pPr>
            <a:r>
              <a:rPr lang="en-US" dirty="0"/>
              <a:t>Capable of secreting H ions, and thus playing a key role in acid-base regulation.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a:extLst>
              <a:ext uri="{FF2B5EF4-FFF2-40B4-BE49-F238E27FC236}">
                <a16:creationId xmlns:a16="http://schemas.microsoft.com/office/drawing/2014/main" id="{B25D2201-B0A0-4FE7-7142-4A20026851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650" y="955675"/>
            <a:ext cx="4243388" cy="3376613"/>
          </a:xfrm>
        </p:spPr>
      </p:pic>
      <p:pic>
        <p:nvPicPr>
          <p:cNvPr id="49155" name="Picture 4">
            <a:extLst>
              <a:ext uri="{FF2B5EF4-FFF2-40B4-BE49-F238E27FC236}">
                <a16:creationId xmlns:a16="http://schemas.microsoft.com/office/drawing/2014/main" id="{24220C51-789F-5BA2-456A-DFC3066CC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857250"/>
            <a:ext cx="3767138"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6">
            <a:extLst>
              <a:ext uri="{FF2B5EF4-FFF2-40B4-BE49-F238E27FC236}">
                <a16:creationId xmlns:a16="http://schemas.microsoft.com/office/drawing/2014/main" id="{F2E2E89E-341F-404A-6C61-4A2A515103C0}"/>
              </a:ext>
            </a:extLst>
          </p:cNvPr>
          <p:cNvSpPr>
            <a:spLocks noChangeArrowheads="1"/>
          </p:cNvSpPr>
          <p:nvPr/>
        </p:nvSpPr>
        <p:spPr bwMode="auto">
          <a:xfrm>
            <a:off x="120650" y="4435475"/>
            <a:ext cx="4608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800" b="1"/>
              <a:t>fig 9 :</a:t>
            </a:r>
            <a:r>
              <a:rPr lang="en-US" altLang="en-US" sz="1800" b="1">
                <a:latin typeface="TimesTen-Roman" charset="0"/>
              </a:rPr>
              <a:t>Mechanism of sodium chloride transport in the early distal tubule</a:t>
            </a:r>
            <a:endParaRPr lang="en-US" altLang="en-US" sz="1800" b="1"/>
          </a:p>
        </p:txBody>
      </p:sp>
      <p:sp>
        <p:nvSpPr>
          <p:cNvPr id="49157" name="Rectangle 7">
            <a:extLst>
              <a:ext uri="{FF2B5EF4-FFF2-40B4-BE49-F238E27FC236}">
                <a16:creationId xmlns:a16="http://schemas.microsoft.com/office/drawing/2014/main" id="{BBE274C0-D5CC-C5DA-A7D2-7705BCFA52AF}"/>
              </a:ext>
            </a:extLst>
          </p:cNvPr>
          <p:cNvSpPr>
            <a:spLocks noChangeArrowheads="1"/>
          </p:cNvSpPr>
          <p:nvPr/>
        </p:nvSpPr>
        <p:spPr bwMode="auto">
          <a:xfrm>
            <a:off x="3311525" y="5500688"/>
            <a:ext cx="58324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800" b="1"/>
              <a:t>fig 10 :</a:t>
            </a:r>
            <a:r>
              <a:rPr lang="en-US" altLang="en-US" sz="1800">
                <a:latin typeface="TimesTen-Roman" charset="0"/>
              </a:rPr>
              <a:t>Cellular ultrastructure and transport characteristics of the early distal tubule and the late distal tubule and collecting tubule.</a:t>
            </a:r>
            <a:endParaRPr lang="en-US" altLang="en-US"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a:extLst>
              <a:ext uri="{FF2B5EF4-FFF2-40B4-BE49-F238E27FC236}">
                <a16:creationId xmlns:a16="http://schemas.microsoft.com/office/drawing/2014/main" id="{0137939D-6F84-ACB1-A62B-23C060AE1F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038" y="949325"/>
            <a:ext cx="5373687" cy="4859338"/>
          </a:xfrm>
        </p:spPr>
      </p:pic>
      <p:sp>
        <p:nvSpPr>
          <p:cNvPr id="50179" name="Rectangle 4">
            <a:extLst>
              <a:ext uri="{FF2B5EF4-FFF2-40B4-BE49-F238E27FC236}">
                <a16:creationId xmlns:a16="http://schemas.microsoft.com/office/drawing/2014/main" id="{F41237E7-D7BA-8CA9-9249-E1606B0DDB6B}"/>
              </a:ext>
            </a:extLst>
          </p:cNvPr>
          <p:cNvSpPr>
            <a:spLocks noChangeArrowheads="1"/>
          </p:cNvSpPr>
          <p:nvPr/>
        </p:nvSpPr>
        <p:spPr bwMode="auto">
          <a:xfrm>
            <a:off x="5373688" y="1236663"/>
            <a:ext cx="36258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a:latin typeface="TimesTen-Roman" charset="0"/>
              </a:rPr>
              <a:t>Fig 11:Mechanism of sodium chloride reabsorption and potassium secretion in the late distal tubules and cortical collecting tubules. Sodium enters the cell through special channels and is transported out of the cell by the sodium-potassium ATPase pump. Aldosterone antagonists compete with aldosterone for binding sites in the cell and therefore inhibit the effects of aldosterone to stimulate sodium reabsorption and potassium secretion. Sodium channel blockers directly inhibit the entry of sodium into the sodium channels.</a:t>
            </a:r>
            <a:endParaRPr lang="en-US" altLang="en-US"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a:extLst>
              <a:ext uri="{FF2B5EF4-FFF2-40B4-BE49-F238E27FC236}">
                <a16:creationId xmlns:a16="http://schemas.microsoft.com/office/drawing/2014/main" id="{538AA3BA-15FA-7FE1-815A-F3D82B811D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60488" y="911225"/>
            <a:ext cx="6170612" cy="3995738"/>
          </a:xfrm>
        </p:spPr>
      </p:pic>
      <p:sp>
        <p:nvSpPr>
          <p:cNvPr id="51203" name="Rectangle 4">
            <a:extLst>
              <a:ext uri="{FF2B5EF4-FFF2-40B4-BE49-F238E27FC236}">
                <a16:creationId xmlns:a16="http://schemas.microsoft.com/office/drawing/2014/main" id="{13353CA3-A01C-E251-E8D0-5C62BC31FA98}"/>
              </a:ext>
            </a:extLst>
          </p:cNvPr>
          <p:cNvSpPr>
            <a:spLocks noChangeArrowheads="1"/>
          </p:cNvSpPr>
          <p:nvPr/>
        </p:nvSpPr>
        <p:spPr bwMode="auto">
          <a:xfrm>
            <a:off x="136525" y="4965700"/>
            <a:ext cx="88503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a:latin typeface="TimesTen-Roman" charset="0"/>
              </a:rPr>
              <a:t>Fig 12:Cellular ultrastructure and transport characteristics of the medullary collecting duct. The medullary collecting ducts actively reabsorb sodium and secrete hydrogen ions and are permeable to urea, which is reabsorbed in these tubular segments. The reabsorption of water in medullary collecting ducts is controlled by the concentration of antidiuretic hormone.</a:t>
            </a:r>
            <a:endParaRPr lang="en-US" altLang="en-US"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28562AD7-D2BE-4D1B-912D-ABD68D8E0386}"/>
              </a:ext>
            </a:extLst>
          </p:cNvPr>
          <p:cNvSpPr>
            <a:spLocks noGrp="1"/>
          </p:cNvSpPr>
          <p:nvPr>
            <p:ph idx="1"/>
          </p:nvPr>
        </p:nvSpPr>
        <p:spPr>
          <a:xfrm>
            <a:off x="628650" y="1728788"/>
            <a:ext cx="7886700" cy="3760787"/>
          </a:xfrm>
        </p:spPr>
        <p:txBody>
          <a:bodyPr/>
          <a:lstStyle/>
          <a:p>
            <a:r>
              <a:rPr lang="en-US" altLang="en-US" b="1"/>
              <a:t>Hormonal Control of Tubular Reabsorption</a:t>
            </a:r>
          </a:p>
          <a:p>
            <a:pPr lvl="1"/>
            <a:r>
              <a:rPr lang="en-US" altLang="en-US" b="1"/>
              <a:t>Aldosterone Increases Sodium Reabsorption and Increases Potassium Secretion</a:t>
            </a:r>
          </a:p>
          <a:p>
            <a:pPr lvl="1"/>
            <a:r>
              <a:rPr lang="en-US" altLang="en-US" b="1"/>
              <a:t>Angiotensin II Increases Sodium and Water Reabsorption</a:t>
            </a:r>
          </a:p>
          <a:p>
            <a:pPr lvl="1"/>
            <a:r>
              <a:rPr lang="en-US" altLang="en-US" b="1"/>
              <a:t>ADH Increases Water Reabsorption</a:t>
            </a:r>
          </a:p>
          <a:p>
            <a:pPr lvl="1"/>
            <a:r>
              <a:rPr lang="en-US" altLang="en-US" b="1"/>
              <a:t>Atrial Natriuretic Peptide Decreases Sodium and Water Reabsorption</a:t>
            </a: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5">
            <a:extLst>
              <a:ext uri="{FF2B5EF4-FFF2-40B4-BE49-F238E27FC236}">
                <a16:creationId xmlns:a16="http://schemas.microsoft.com/office/drawing/2014/main" id="{D1CFF35C-9671-891B-7672-4EC818AFB1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075" y="1995488"/>
            <a:ext cx="8907463" cy="2449512"/>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C2F5-D937-66BE-661B-55A675AD5737}"/>
              </a:ext>
            </a:extLst>
          </p:cNvPr>
          <p:cNvSpPr>
            <a:spLocks noGrp="1"/>
          </p:cNvSpPr>
          <p:nvPr>
            <p:ph type="ctrTitle"/>
          </p:nvPr>
        </p:nvSpPr>
        <p:spPr/>
        <p:txBody>
          <a:bodyPr>
            <a:normAutofit fontScale="90000"/>
          </a:bodyPr>
          <a:lstStyle/>
          <a:p>
            <a:pPr>
              <a:defRPr/>
            </a:pPr>
            <a:r>
              <a:rPr lang="en-US" dirty="0"/>
              <a:t>Regulation of Extracellular Fluid</a:t>
            </a:r>
            <a:br>
              <a:rPr lang="en-US" dirty="0"/>
            </a:br>
            <a:r>
              <a:rPr lang="en-US" dirty="0"/>
              <a:t>Osmolarity and Sodium</a:t>
            </a:r>
            <a:br>
              <a:rPr lang="en-US" dirty="0"/>
            </a:br>
            <a:r>
              <a:rPr lang="en-US" dirty="0"/>
              <a:t>Concentration</a:t>
            </a:r>
          </a:p>
        </p:txBody>
      </p:sp>
      <p:sp>
        <p:nvSpPr>
          <p:cNvPr id="54275" name="Subtitle 2">
            <a:extLst>
              <a:ext uri="{FF2B5EF4-FFF2-40B4-BE49-F238E27FC236}">
                <a16:creationId xmlns:a16="http://schemas.microsoft.com/office/drawing/2014/main" id="{2BB7D51F-C4BD-B4F1-91CF-004E3ACF345D}"/>
              </a:ext>
            </a:extLst>
          </p:cNvPr>
          <p:cNvSpPr>
            <a:spLocks noGrp="1"/>
          </p:cNvSpPr>
          <p:nvPr>
            <p:ph type="subTitle" idx="1"/>
          </p:nvPr>
        </p:nvSpPr>
        <p:spPr/>
        <p:txBody>
          <a:bodyPr/>
          <a:lstStyle/>
          <a:p>
            <a:r>
              <a:rPr lang="en-US" altLang="en-US"/>
              <a:t>Chapter 28/Guyton and Hall text book</a:t>
            </a:r>
          </a:p>
          <a:p>
            <a:r>
              <a:rPr lang="en-US" altLang="en-US"/>
              <a:t>Dr. Hiwa S. Namiq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4AD5-EC09-1AE4-0631-7D74A19C1771}"/>
              </a:ext>
            </a:extLst>
          </p:cNvPr>
          <p:cNvSpPr>
            <a:spLocks noGrp="1"/>
          </p:cNvSpPr>
          <p:nvPr>
            <p:ph type="title"/>
          </p:nvPr>
        </p:nvSpPr>
        <p:spPr>
          <a:xfrm>
            <a:off x="661988" y="1608138"/>
            <a:ext cx="7886700" cy="750887"/>
          </a:xfrm>
        </p:spPr>
        <p:txBody>
          <a:bodyPr>
            <a:normAutofit fontScale="90000"/>
          </a:bodyPr>
          <a:lstStyle/>
          <a:p>
            <a:pPr algn="ctr">
              <a:defRPr/>
            </a:pPr>
            <a:r>
              <a:rPr lang="en-US" b="1" dirty="0"/>
              <a:t>The Kidneys Excrete Excess Water by Forming a Dilute Urine</a:t>
            </a:r>
            <a:br>
              <a:rPr lang="en-US" b="1" dirty="0"/>
            </a:br>
            <a:endParaRPr lang="en-US" dirty="0"/>
          </a:p>
        </p:txBody>
      </p:sp>
      <p:sp>
        <p:nvSpPr>
          <p:cNvPr id="55299" name="Content Placeholder 2">
            <a:extLst>
              <a:ext uri="{FF2B5EF4-FFF2-40B4-BE49-F238E27FC236}">
                <a16:creationId xmlns:a16="http://schemas.microsoft.com/office/drawing/2014/main" id="{FDA0728F-983E-E5C2-9366-E4C88809E98B}"/>
              </a:ext>
            </a:extLst>
          </p:cNvPr>
          <p:cNvSpPr>
            <a:spLocks noGrp="1"/>
          </p:cNvSpPr>
          <p:nvPr>
            <p:ph idx="1"/>
          </p:nvPr>
        </p:nvSpPr>
        <p:spPr>
          <a:xfrm>
            <a:off x="530225" y="2549525"/>
            <a:ext cx="8320088" cy="2984500"/>
          </a:xfrm>
        </p:spPr>
        <p:txBody>
          <a:bodyPr/>
          <a:lstStyle/>
          <a:p>
            <a:r>
              <a:rPr lang="en-US" altLang="en-US"/>
              <a:t>Low urine osmolality (50 mOsm/L) when too much water is there (reduced osmolality).</a:t>
            </a:r>
          </a:p>
          <a:p>
            <a:r>
              <a:rPr lang="en-US" altLang="en-US"/>
              <a:t>High osmolar urine (1200 to 1400 mOsm/L) when there is deficit of water (high osmolality)</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CC80691-700A-BE5E-1341-A18D4E34765D}"/>
              </a:ext>
            </a:extLst>
          </p:cNvPr>
          <p:cNvSpPr>
            <a:spLocks noGrp="1" noChangeArrowheads="1"/>
          </p:cNvSpPr>
          <p:nvPr>
            <p:ph type="title"/>
          </p:nvPr>
        </p:nvSpPr>
        <p:spPr>
          <a:xfrm>
            <a:off x="228600" y="0"/>
            <a:ext cx="8686800" cy="838200"/>
          </a:xfrm>
        </p:spPr>
        <p:txBody>
          <a:bodyPr/>
          <a:lstStyle/>
          <a:p>
            <a:pPr algn="ctr" eaLnBrk="1" hangingPunct="1"/>
            <a:r>
              <a:rPr lang="en-US" altLang="en-US" sz="2800" b="1"/>
              <a:t>Constituents Of Extracellular  And Intracellular Fluids</a:t>
            </a:r>
          </a:p>
        </p:txBody>
      </p:sp>
      <p:sp>
        <p:nvSpPr>
          <p:cNvPr id="10243" name="Rectangle 5">
            <a:extLst>
              <a:ext uri="{FF2B5EF4-FFF2-40B4-BE49-F238E27FC236}">
                <a16:creationId xmlns:a16="http://schemas.microsoft.com/office/drawing/2014/main" id="{36FB0AC3-D339-F997-7ABB-2F54C3E28F29}"/>
              </a:ext>
            </a:extLst>
          </p:cNvPr>
          <p:cNvSpPr>
            <a:spLocks noChangeArrowheads="1"/>
          </p:cNvSpPr>
          <p:nvPr/>
        </p:nvSpPr>
        <p:spPr bwMode="auto">
          <a:xfrm>
            <a:off x="0" y="6172200"/>
            <a:ext cx="525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a:t>Major IC and EC fluid cations and anions</a:t>
            </a:r>
          </a:p>
        </p:txBody>
      </p:sp>
      <p:sp>
        <p:nvSpPr>
          <p:cNvPr id="10244" name="Rectangle 7">
            <a:extLst>
              <a:ext uri="{FF2B5EF4-FFF2-40B4-BE49-F238E27FC236}">
                <a16:creationId xmlns:a16="http://schemas.microsoft.com/office/drawing/2014/main" id="{D046899F-1D46-16E4-D89E-5B1AC5D772FF}"/>
              </a:ext>
            </a:extLst>
          </p:cNvPr>
          <p:cNvSpPr>
            <a:spLocks noChangeArrowheads="1"/>
          </p:cNvSpPr>
          <p:nvPr/>
        </p:nvSpPr>
        <p:spPr bwMode="auto">
          <a:xfrm>
            <a:off x="5029200" y="6324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a:t>Nonelectrolytes of the plasma</a:t>
            </a:r>
          </a:p>
        </p:txBody>
      </p:sp>
      <p:sp>
        <p:nvSpPr>
          <p:cNvPr id="10245" name="Slide Number Placeholder 2">
            <a:extLst>
              <a:ext uri="{FF2B5EF4-FFF2-40B4-BE49-F238E27FC236}">
                <a16:creationId xmlns:a16="http://schemas.microsoft.com/office/drawing/2014/main" id="{BF3B9669-EE11-7968-6190-2BFAB362DC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876D2914-9C10-46E7-842C-1AE0EF37F20A}" type="slidenum">
              <a:rPr lang="en-US" altLang="en-US" sz="900">
                <a:solidFill>
                  <a:srgbClr val="898989"/>
                </a:solidFill>
              </a:rPr>
              <a:pPr/>
              <a:t>5</a:t>
            </a:fld>
            <a:endParaRPr lang="en-US" altLang="en-US" sz="900">
              <a:solidFill>
                <a:srgbClr val="898989"/>
              </a:solidFill>
            </a:endParaRPr>
          </a:p>
        </p:txBody>
      </p:sp>
      <p:sp>
        <p:nvSpPr>
          <p:cNvPr id="2" name="Date Placeholder 1">
            <a:extLst>
              <a:ext uri="{FF2B5EF4-FFF2-40B4-BE49-F238E27FC236}">
                <a16:creationId xmlns:a16="http://schemas.microsoft.com/office/drawing/2014/main" id="{50057C1F-3F6E-E362-DA01-DADD9AC8088E}"/>
              </a:ext>
            </a:extLst>
          </p:cNvPr>
          <p:cNvSpPr>
            <a:spLocks noGrp="1"/>
          </p:cNvSpPr>
          <p:nvPr>
            <p:ph type="dt" sz="quarter" idx="10"/>
          </p:nvPr>
        </p:nvSpPr>
        <p:spPr/>
        <p:txBody>
          <a:bodyPr/>
          <a:lstStyle/>
          <a:p>
            <a:pPr>
              <a:defRPr/>
            </a:pPr>
            <a:endParaRPr lang="en-US"/>
          </a:p>
        </p:txBody>
      </p:sp>
      <p:pic>
        <p:nvPicPr>
          <p:cNvPr id="10247" name="Picture 9">
            <a:extLst>
              <a:ext uri="{FF2B5EF4-FFF2-40B4-BE49-F238E27FC236}">
                <a16:creationId xmlns:a16="http://schemas.microsoft.com/office/drawing/2014/main" id="{4F642CF3-6B8A-7D07-E5BC-6C4CD3D35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565650"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10">
            <a:extLst>
              <a:ext uri="{FF2B5EF4-FFF2-40B4-BE49-F238E27FC236}">
                <a16:creationId xmlns:a16="http://schemas.microsoft.com/office/drawing/2014/main" id="{BE434F50-887D-7EA2-A9D5-A06CEA149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561975"/>
            <a:ext cx="366395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A281C34-E74E-A826-1812-A29203F4B7FE}"/>
              </a:ext>
            </a:extLst>
          </p:cNvPr>
          <p:cNvSpPr>
            <a:spLocks noGrp="1"/>
          </p:cNvSpPr>
          <p:nvPr>
            <p:ph type="title"/>
          </p:nvPr>
        </p:nvSpPr>
        <p:spPr/>
        <p:txBody>
          <a:bodyPr/>
          <a:lstStyle/>
          <a:p>
            <a:pPr algn="ctr"/>
            <a:r>
              <a:rPr lang="en-US" altLang="en-US" b="1"/>
              <a:t>Antidiuretic Hormone (vasopressin)</a:t>
            </a:r>
            <a:endParaRPr lang="en-US" altLang="en-US"/>
          </a:p>
        </p:txBody>
      </p:sp>
      <p:sp>
        <p:nvSpPr>
          <p:cNvPr id="3" name="Content Placeholder 2">
            <a:extLst>
              <a:ext uri="{FF2B5EF4-FFF2-40B4-BE49-F238E27FC236}">
                <a16:creationId xmlns:a16="http://schemas.microsoft.com/office/drawing/2014/main" id="{95901A31-8DCF-1573-E952-F0228543F249}"/>
              </a:ext>
            </a:extLst>
          </p:cNvPr>
          <p:cNvSpPr>
            <a:spLocks noGrp="1"/>
          </p:cNvSpPr>
          <p:nvPr>
            <p:ph idx="1"/>
          </p:nvPr>
        </p:nvSpPr>
        <p:spPr>
          <a:xfrm>
            <a:off x="528638" y="1987550"/>
            <a:ext cx="7986712" cy="3502025"/>
          </a:xfrm>
        </p:spPr>
        <p:txBody>
          <a:bodyPr>
            <a:normAutofit lnSpcReduction="10000"/>
          </a:bodyPr>
          <a:lstStyle/>
          <a:p>
            <a:pPr algn="just">
              <a:defRPr/>
            </a:pPr>
            <a:r>
              <a:rPr lang="en-US" dirty="0"/>
              <a:t>When </a:t>
            </a:r>
            <a:r>
              <a:rPr lang="en-US" b="1" i="1" u="sng" dirty="0"/>
              <a:t>osmolarity of the body fluids increases </a:t>
            </a:r>
            <a:r>
              <a:rPr lang="en-US" dirty="0"/>
              <a:t>above normal (that is, the solutes in the body fluids become too concentrated), ADH (from posterior pituitary) increases the permeability of the distal tubules and collecting ducts to water.</a:t>
            </a:r>
          </a:p>
          <a:p>
            <a:pPr lvl="1" algn="just">
              <a:defRPr/>
            </a:pPr>
            <a:r>
              <a:rPr lang="en-US" dirty="0"/>
              <a:t>The result is reabsorption of large amounts of water with subsequent reduction of urine volume</a:t>
            </a:r>
          </a:p>
          <a:p>
            <a:pPr lvl="1" algn="just">
              <a:defRPr/>
            </a:pPr>
            <a:r>
              <a:rPr lang="en-US" dirty="0"/>
              <a:t>Urinary excretion of solutes does not alter.</a:t>
            </a:r>
          </a:p>
          <a:p>
            <a:pPr algn="just">
              <a:defRPr/>
            </a:pPr>
            <a:r>
              <a:rPr lang="en-US" dirty="0"/>
              <a:t>When there is </a:t>
            </a:r>
            <a:r>
              <a:rPr lang="en-US" b="1" i="1" u="sng" dirty="0"/>
              <a:t>excess water in the body and extracellular fluid </a:t>
            </a:r>
            <a:r>
              <a:rPr lang="en-US" dirty="0"/>
              <a:t>osmolarity is reduced, the secretion of ADH by the posterior pituitary decreases, </a:t>
            </a:r>
          </a:p>
          <a:p>
            <a:pPr lvl="1" algn="just">
              <a:defRPr/>
            </a:pPr>
            <a:r>
              <a:rPr lang="en-US" dirty="0"/>
              <a:t>Thereby the permeability of the distal tubule and collecting ducts to water is reduced and large amounts of dilute urine is excreted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a:extLst>
              <a:ext uri="{FF2B5EF4-FFF2-40B4-BE49-F238E27FC236}">
                <a16:creationId xmlns:a16="http://schemas.microsoft.com/office/drawing/2014/main" id="{057DA5FF-F456-D9EA-919A-52B0187405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7475" y="857250"/>
            <a:ext cx="6492875" cy="5143500"/>
          </a:xfrm>
        </p:spPr>
      </p:pic>
      <p:sp>
        <p:nvSpPr>
          <p:cNvPr id="57347" name="Rectangle 4">
            <a:extLst>
              <a:ext uri="{FF2B5EF4-FFF2-40B4-BE49-F238E27FC236}">
                <a16:creationId xmlns:a16="http://schemas.microsoft.com/office/drawing/2014/main" id="{4082A449-7948-56DF-4BE5-A064E5E1FEFF}"/>
              </a:ext>
            </a:extLst>
          </p:cNvPr>
          <p:cNvSpPr>
            <a:spLocks noChangeArrowheads="1"/>
          </p:cNvSpPr>
          <p:nvPr/>
        </p:nvSpPr>
        <p:spPr bwMode="auto">
          <a:xfrm>
            <a:off x="6545263" y="2913063"/>
            <a:ext cx="24876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sz="1800" b="1">
                <a:latin typeface="Helvetica-Light"/>
              </a:rPr>
              <a:t>Fig 2:Formation of a dilute urine when antidiuretic hormone (ADH) levels are very low</a:t>
            </a:r>
            <a:endParaRPr lang="en-US" altLang="en-US" sz="18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6F83A95-2DC6-C166-934B-FEC527C4A2F9}"/>
              </a:ext>
            </a:extLst>
          </p:cNvPr>
          <p:cNvSpPr>
            <a:spLocks noGrp="1"/>
          </p:cNvSpPr>
          <p:nvPr>
            <p:ph type="title"/>
          </p:nvPr>
        </p:nvSpPr>
        <p:spPr>
          <a:xfrm>
            <a:off x="628650" y="1131888"/>
            <a:ext cx="7886700" cy="722312"/>
          </a:xfrm>
        </p:spPr>
        <p:txBody>
          <a:bodyPr/>
          <a:lstStyle/>
          <a:p>
            <a:pPr algn="ctr"/>
            <a:r>
              <a:rPr lang="en-US" altLang="en-US" sz="2400" b="1"/>
              <a:t>B-The Kidneys Conserve Water by Excreting Concentrated Urine</a:t>
            </a:r>
            <a:br>
              <a:rPr lang="en-US" altLang="en-US" sz="2400" b="1"/>
            </a:br>
            <a:endParaRPr lang="en-US" altLang="en-US" sz="2400"/>
          </a:p>
        </p:txBody>
      </p:sp>
      <p:sp>
        <p:nvSpPr>
          <p:cNvPr id="58371" name="Content Placeholder 2">
            <a:extLst>
              <a:ext uri="{FF2B5EF4-FFF2-40B4-BE49-F238E27FC236}">
                <a16:creationId xmlns:a16="http://schemas.microsoft.com/office/drawing/2014/main" id="{00740461-7320-1E80-3396-FD54D744B200}"/>
              </a:ext>
            </a:extLst>
          </p:cNvPr>
          <p:cNvSpPr>
            <a:spLocks noGrp="1"/>
          </p:cNvSpPr>
          <p:nvPr>
            <p:ph idx="1"/>
          </p:nvPr>
        </p:nvSpPr>
        <p:spPr>
          <a:xfrm>
            <a:off x="628650" y="1854200"/>
            <a:ext cx="7886700" cy="3635375"/>
          </a:xfrm>
        </p:spPr>
        <p:txBody>
          <a:bodyPr/>
          <a:lstStyle/>
          <a:p>
            <a:r>
              <a:rPr lang="en-US" altLang="en-US" b="1"/>
              <a:t>Obligatory Urine Volume</a:t>
            </a:r>
          </a:p>
          <a:p>
            <a:r>
              <a:rPr lang="en-US" altLang="en-US"/>
              <a:t>A normal 70-kilogram human must excrete about 600 milliosmoles of solute each day. If maximal urine concentrating ability is 1200 mOsm/L, the </a:t>
            </a:r>
            <a:r>
              <a:rPr lang="en-US" altLang="en-US" i="1"/>
              <a:t>minimal </a:t>
            </a:r>
            <a:r>
              <a:rPr lang="en-US" altLang="en-US"/>
              <a:t>volume of urine that must be excreted, called the </a:t>
            </a:r>
            <a:r>
              <a:rPr lang="en-US" altLang="en-US" i="1"/>
              <a:t>obligatory urine volume</a:t>
            </a:r>
            <a:r>
              <a:rPr lang="en-US" altLang="en-US"/>
              <a:t>, can be calculated as</a:t>
            </a:r>
          </a:p>
          <a:p>
            <a:endParaRPr lang="en-US" altLang="en-US"/>
          </a:p>
        </p:txBody>
      </p:sp>
      <p:pic>
        <p:nvPicPr>
          <p:cNvPr id="58372" name="Picture 3">
            <a:extLst>
              <a:ext uri="{FF2B5EF4-FFF2-40B4-BE49-F238E27FC236}">
                <a16:creationId xmlns:a16="http://schemas.microsoft.com/office/drawing/2014/main" id="{A99CDC9A-F9F0-9586-F42D-ED7B558C3D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3829050"/>
            <a:ext cx="5267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3EC5-DEC1-9C43-215C-AFB63C0439F2}"/>
              </a:ext>
            </a:extLst>
          </p:cNvPr>
          <p:cNvSpPr>
            <a:spLocks noGrp="1"/>
          </p:cNvSpPr>
          <p:nvPr>
            <p:ph type="title"/>
          </p:nvPr>
        </p:nvSpPr>
        <p:spPr>
          <a:xfrm>
            <a:off x="628650" y="1392238"/>
            <a:ext cx="7886700" cy="692150"/>
          </a:xfrm>
        </p:spPr>
        <p:txBody>
          <a:bodyPr>
            <a:normAutofit fontScale="90000"/>
          </a:bodyPr>
          <a:lstStyle/>
          <a:p>
            <a:pPr algn="ctr">
              <a:defRPr/>
            </a:pPr>
            <a:r>
              <a:rPr lang="en-US" sz="2700" b="1" dirty="0"/>
              <a:t>Requirements for Excreting a Concentrated Urine—High ADH Levels and Hyperosmotic Renal Medulla</a:t>
            </a:r>
            <a:br>
              <a:rPr lang="en-US" b="1" dirty="0"/>
            </a:br>
            <a:endParaRPr lang="en-US" dirty="0"/>
          </a:p>
        </p:txBody>
      </p:sp>
      <p:sp>
        <p:nvSpPr>
          <p:cNvPr id="59395" name="Content Placeholder 2">
            <a:extLst>
              <a:ext uri="{FF2B5EF4-FFF2-40B4-BE49-F238E27FC236}">
                <a16:creationId xmlns:a16="http://schemas.microsoft.com/office/drawing/2014/main" id="{015B90BD-D7E8-A4B1-0412-08A98253F834}"/>
              </a:ext>
            </a:extLst>
          </p:cNvPr>
          <p:cNvSpPr>
            <a:spLocks noGrp="1"/>
          </p:cNvSpPr>
          <p:nvPr>
            <p:ph idx="1"/>
          </p:nvPr>
        </p:nvSpPr>
        <p:spPr>
          <a:xfrm>
            <a:off x="628650" y="2195513"/>
            <a:ext cx="7886700" cy="3294062"/>
          </a:xfrm>
        </p:spPr>
        <p:txBody>
          <a:bodyPr/>
          <a:lstStyle/>
          <a:p>
            <a:pPr marL="0" indent="0" algn="just">
              <a:buFont typeface="Arial" panose="020B0604020202020204" pitchFamily="34" charset="0"/>
              <a:buNone/>
            </a:pPr>
            <a:r>
              <a:rPr lang="en-US" altLang="en-US"/>
              <a:t>(1) </a:t>
            </a:r>
            <a:r>
              <a:rPr lang="en-US" altLang="en-US" b="1" i="1" u="sng"/>
              <a:t>a high level of ADH</a:t>
            </a:r>
            <a:r>
              <a:rPr lang="en-US" altLang="en-US"/>
              <a:t>, which increases the permeability of the distal tubules and collecting ducts to water, thereby allowing these tubular segments to avidly reabsorb water, and </a:t>
            </a:r>
          </a:p>
          <a:p>
            <a:pPr marL="0" indent="0" algn="just">
              <a:buFont typeface="Arial" panose="020B0604020202020204" pitchFamily="34" charset="0"/>
              <a:buNone/>
            </a:pPr>
            <a:r>
              <a:rPr lang="en-US" altLang="en-US"/>
              <a:t>(2) </a:t>
            </a:r>
            <a:r>
              <a:rPr lang="en-US" altLang="en-US" b="1" i="1" u="sng"/>
              <a:t>a high osmolarity of the renal medullary interstitial fluid</a:t>
            </a:r>
            <a:r>
              <a:rPr lang="en-US" altLang="en-US"/>
              <a:t>, which provides the osmotic gradient necessary for water reabsorption to occur in the presence of high levels of ADH.</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A4EC-B7A2-92C6-03C3-DF14EE8CD8D2}"/>
              </a:ext>
            </a:extLst>
          </p:cNvPr>
          <p:cNvSpPr>
            <a:spLocks noGrp="1"/>
          </p:cNvSpPr>
          <p:nvPr>
            <p:ph type="title"/>
          </p:nvPr>
        </p:nvSpPr>
        <p:spPr>
          <a:xfrm>
            <a:off x="628650" y="1131888"/>
            <a:ext cx="7886700" cy="679450"/>
          </a:xfrm>
        </p:spPr>
        <p:txBody>
          <a:bodyPr>
            <a:normAutofit fontScale="90000"/>
          </a:bodyPr>
          <a:lstStyle/>
          <a:p>
            <a:pPr algn="ctr">
              <a:defRPr/>
            </a:pPr>
            <a:r>
              <a:rPr lang="en-US" sz="2400" b="1" dirty="0"/>
              <a:t>Countercurrent Mechanism Produces a Hyperosmotic Renal Medullary Interstitium</a:t>
            </a:r>
            <a:endParaRPr lang="en-US" sz="2400" dirty="0"/>
          </a:p>
        </p:txBody>
      </p:sp>
      <p:sp>
        <p:nvSpPr>
          <p:cNvPr id="3" name="Content Placeholder 2">
            <a:extLst>
              <a:ext uri="{FF2B5EF4-FFF2-40B4-BE49-F238E27FC236}">
                <a16:creationId xmlns:a16="http://schemas.microsoft.com/office/drawing/2014/main" id="{34FACD35-53EA-0E93-A2C0-64C35EA11EC8}"/>
              </a:ext>
            </a:extLst>
          </p:cNvPr>
          <p:cNvSpPr>
            <a:spLocks noGrp="1"/>
          </p:cNvSpPr>
          <p:nvPr>
            <p:ph idx="1"/>
          </p:nvPr>
        </p:nvSpPr>
        <p:spPr>
          <a:xfrm>
            <a:off x="628650" y="1908175"/>
            <a:ext cx="7886700" cy="3581400"/>
          </a:xfrm>
        </p:spPr>
        <p:txBody>
          <a:bodyPr>
            <a:normAutofit fontScale="92500" lnSpcReduction="10000"/>
          </a:bodyPr>
          <a:lstStyle/>
          <a:p>
            <a:pPr algn="just">
              <a:defRPr/>
            </a:pPr>
            <a:r>
              <a:rPr lang="en-US" dirty="0"/>
              <a:t>Interstitial fluid osmolarity of body is 300 mOsm/L (same osmolality </a:t>
            </a:r>
            <a:r>
              <a:rPr lang="en-US" b="1" i="1" dirty="0"/>
              <a:t>in almost all parts of body</a:t>
            </a:r>
            <a:r>
              <a:rPr lang="en-US" dirty="0"/>
              <a:t>) which is similar to osmolarity of plasma.</a:t>
            </a:r>
          </a:p>
          <a:p>
            <a:pPr algn="just">
              <a:defRPr/>
            </a:pPr>
            <a:r>
              <a:rPr lang="en-US" dirty="0"/>
              <a:t>While osmolarity of renal medullary interstitium is much higher, rising progressively to about 1200-1400 mOsm/L in the tip of renal pelvis.</a:t>
            </a:r>
          </a:p>
          <a:p>
            <a:pPr algn="just">
              <a:defRPr/>
            </a:pPr>
            <a:r>
              <a:rPr lang="en-US" dirty="0"/>
              <a:t>Factors contributing to this high medullary osmolarity are 4:</a:t>
            </a:r>
          </a:p>
          <a:p>
            <a:pPr marL="685800" lvl="1" indent="-342900" algn="just">
              <a:buFont typeface="+mj-lt"/>
              <a:buAutoNum type="arabicPeriod"/>
              <a:defRPr/>
            </a:pPr>
            <a:r>
              <a:rPr lang="en-US" b="1" dirty="0"/>
              <a:t>Active transport </a:t>
            </a:r>
            <a:r>
              <a:rPr lang="en-US" dirty="0"/>
              <a:t>of Na and Co-transport of K and Cl out of thick portion of </a:t>
            </a:r>
            <a:r>
              <a:rPr lang="en-US" b="1" dirty="0"/>
              <a:t>ALLH</a:t>
            </a:r>
            <a:r>
              <a:rPr lang="en-US" dirty="0"/>
              <a:t>.</a:t>
            </a:r>
          </a:p>
          <a:p>
            <a:pPr marL="685800" lvl="1" indent="-342900" algn="just">
              <a:buFont typeface="+mj-lt"/>
              <a:buAutoNum type="arabicPeriod"/>
              <a:defRPr/>
            </a:pPr>
            <a:r>
              <a:rPr lang="en-US" b="1" dirty="0"/>
              <a:t>Active transport </a:t>
            </a:r>
            <a:r>
              <a:rPr lang="en-US" dirty="0"/>
              <a:t>of ions from the </a:t>
            </a:r>
            <a:r>
              <a:rPr lang="en-US" b="1" dirty="0"/>
              <a:t>collecting ducts </a:t>
            </a:r>
            <a:r>
              <a:rPr lang="en-US" dirty="0"/>
              <a:t>into the medullary interstitium</a:t>
            </a:r>
          </a:p>
          <a:p>
            <a:pPr marL="685800" lvl="1" indent="-342900" algn="just">
              <a:buFont typeface="+mj-lt"/>
              <a:buAutoNum type="arabicPeriod"/>
              <a:defRPr/>
            </a:pPr>
            <a:r>
              <a:rPr lang="en-US" b="1" dirty="0"/>
              <a:t>Facilitated diffusion</a:t>
            </a:r>
            <a:r>
              <a:rPr lang="en-US" dirty="0"/>
              <a:t> of large amounts of </a:t>
            </a:r>
            <a:r>
              <a:rPr lang="en-US" b="1" dirty="0"/>
              <a:t>urea</a:t>
            </a:r>
            <a:r>
              <a:rPr lang="en-US" dirty="0"/>
              <a:t> from medullary collecting ducts into the medullary interstitium</a:t>
            </a:r>
          </a:p>
          <a:p>
            <a:pPr marL="685800" lvl="1" indent="-342900" algn="just">
              <a:buFont typeface="+mj-lt"/>
              <a:buAutoNum type="arabicPeriod"/>
              <a:defRPr/>
            </a:pPr>
            <a:r>
              <a:rPr lang="en-US" b="1" dirty="0"/>
              <a:t>Diffusion of only small amounts of water </a:t>
            </a:r>
            <a:r>
              <a:rPr lang="en-US" dirty="0"/>
              <a:t>from the medullary tubules into the medullary interstitium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3">
            <a:extLst>
              <a:ext uri="{FF2B5EF4-FFF2-40B4-BE49-F238E27FC236}">
                <a16:creationId xmlns:a16="http://schemas.microsoft.com/office/drawing/2014/main" id="{AC91187E-8249-69B0-54D2-9903F2CD92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 y="857250"/>
            <a:ext cx="9144000" cy="5186363"/>
          </a:xfrm>
        </p:spPr>
      </p:pic>
      <p:sp>
        <p:nvSpPr>
          <p:cNvPr id="6" name="Title 1">
            <a:extLst>
              <a:ext uri="{FF2B5EF4-FFF2-40B4-BE49-F238E27FC236}">
                <a16:creationId xmlns:a16="http://schemas.microsoft.com/office/drawing/2014/main" id="{DC2273F1-48B4-9C24-75C4-308B98D20DCF}"/>
              </a:ext>
            </a:extLst>
          </p:cNvPr>
          <p:cNvSpPr txBox="1">
            <a:spLocks/>
          </p:cNvSpPr>
          <p:nvPr/>
        </p:nvSpPr>
        <p:spPr>
          <a:xfrm>
            <a:off x="339725" y="3097213"/>
            <a:ext cx="8647113" cy="706437"/>
          </a:xfrm>
          <a:prstGeom prst="rect">
            <a:avLst/>
          </a:prstGeom>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100" b="1" i="1" u="sng" dirty="0"/>
              <a:t>Countercurrent multiplier </a:t>
            </a:r>
            <a:r>
              <a:rPr lang="en-US" sz="2100" b="1" dirty="0"/>
              <a:t>system in the loop of Henle for producing a hyperosmotic renal medulla </a:t>
            </a:r>
            <a:r>
              <a:rPr lang="en-US" sz="2100" dirty="0"/>
              <a:t>(</a:t>
            </a:r>
            <a:r>
              <a:rPr lang="en-US" sz="1875" b="1" dirty="0"/>
              <a:t>Steps Involved in Causing Hyperosmotic Renal Medullary Interstitium)</a:t>
            </a:r>
            <a:endParaRPr lang="en-US" sz="21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079D-4E2A-01F7-D0C2-6C4ACE52E08E}"/>
              </a:ext>
            </a:extLst>
          </p:cNvPr>
          <p:cNvSpPr>
            <a:spLocks noGrp="1"/>
          </p:cNvSpPr>
          <p:nvPr>
            <p:ph type="title"/>
          </p:nvPr>
        </p:nvSpPr>
        <p:spPr>
          <a:xfrm>
            <a:off x="628650" y="1131888"/>
            <a:ext cx="7886700" cy="693737"/>
          </a:xfrm>
        </p:spPr>
        <p:txBody>
          <a:bodyPr>
            <a:normAutofit fontScale="90000"/>
          </a:bodyPr>
          <a:lstStyle/>
          <a:p>
            <a:pPr algn="ctr">
              <a:defRPr/>
            </a:pPr>
            <a:r>
              <a:rPr lang="en-US" sz="2700" b="1" dirty="0"/>
              <a:t>Urea Contributes to Hyperosmotic Renal Medullary Interstitium and to a Concentrated Urine</a:t>
            </a:r>
            <a:endParaRPr lang="en-US" dirty="0"/>
          </a:p>
        </p:txBody>
      </p:sp>
      <p:sp>
        <p:nvSpPr>
          <p:cNvPr id="62467" name="Content Placeholder 2">
            <a:extLst>
              <a:ext uri="{FF2B5EF4-FFF2-40B4-BE49-F238E27FC236}">
                <a16:creationId xmlns:a16="http://schemas.microsoft.com/office/drawing/2014/main" id="{ED8A2176-5246-B1C0-623E-9FF1F005BE8A}"/>
              </a:ext>
            </a:extLst>
          </p:cNvPr>
          <p:cNvSpPr>
            <a:spLocks noGrp="1"/>
          </p:cNvSpPr>
          <p:nvPr>
            <p:ph idx="1"/>
          </p:nvPr>
        </p:nvSpPr>
        <p:spPr>
          <a:xfrm>
            <a:off x="176213" y="1876425"/>
            <a:ext cx="8810625" cy="3976688"/>
          </a:xfrm>
        </p:spPr>
        <p:txBody>
          <a:bodyPr/>
          <a:lstStyle/>
          <a:p>
            <a:pPr algn="just"/>
            <a:r>
              <a:rPr lang="en-US" altLang="en-US"/>
              <a:t>Urea contributes about 40 to 50 per cent of the osmolarity (500-600 mOsm/L) of the renal medullary interstitium when the kidney is forming a maximally concentrated urine</a:t>
            </a:r>
          </a:p>
          <a:p>
            <a:pPr lvl="1" algn="just"/>
            <a:r>
              <a:rPr lang="en-US" altLang="en-US"/>
              <a:t>little urea is reabsorbed at distal and cortical collecting tubules (impermeable to urea)</a:t>
            </a:r>
          </a:p>
          <a:p>
            <a:pPr lvl="1" algn="just"/>
            <a:r>
              <a:rPr lang="en-US" altLang="en-US"/>
              <a:t>high concentrations of ADH, water is reabsorbed rapidly from the cortical collecting tubule and the urea concentration increases rapidly</a:t>
            </a:r>
          </a:p>
          <a:p>
            <a:pPr lvl="1" algn="just"/>
            <a:r>
              <a:rPr lang="en-US" altLang="en-US"/>
              <a:t>tubular fluid flows into the inner medullary collecting ducts, still more water reabsorption takes place, causing an even higher concentration of urea in the fluid</a:t>
            </a:r>
          </a:p>
          <a:p>
            <a:pPr lvl="1" algn="just"/>
            <a:r>
              <a:rPr lang="en-US" altLang="en-US"/>
              <a:t>urea diffuse out of the tubule (inner medullary collecting duct) into the renal interstitium (greatly facilitated by specific </a:t>
            </a:r>
            <a:r>
              <a:rPr lang="en-US" altLang="en-US" i="1"/>
              <a:t>urea transporters).</a:t>
            </a:r>
          </a:p>
          <a:p>
            <a:pPr lvl="1" algn="just"/>
            <a:r>
              <a:rPr lang="en-US" altLang="en-US"/>
              <a:t>Role of ADH (activation of urea transporters)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a:extLst>
              <a:ext uri="{FF2B5EF4-FFF2-40B4-BE49-F238E27FC236}">
                <a16:creationId xmlns:a16="http://schemas.microsoft.com/office/drawing/2014/main" id="{7B8EED45-2FDC-2A61-EC90-471B4B6E93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4138" y="885825"/>
            <a:ext cx="5451475" cy="5114925"/>
          </a:xfrm>
        </p:spPr>
      </p:pic>
      <p:sp>
        <p:nvSpPr>
          <p:cNvPr id="63491" name="Rectangle 2">
            <a:extLst>
              <a:ext uri="{FF2B5EF4-FFF2-40B4-BE49-F238E27FC236}">
                <a16:creationId xmlns:a16="http://schemas.microsoft.com/office/drawing/2014/main" id="{BBE6169C-C602-F7F2-4A94-2EA5B8718A52}"/>
              </a:ext>
            </a:extLst>
          </p:cNvPr>
          <p:cNvSpPr>
            <a:spLocks noChangeArrowheads="1"/>
          </p:cNvSpPr>
          <p:nvPr/>
        </p:nvSpPr>
        <p:spPr bwMode="auto">
          <a:xfrm>
            <a:off x="5480050" y="4078288"/>
            <a:ext cx="3559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b="1">
                <a:latin typeface="Helvetica-Light"/>
              </a:rPr>
              <a:t>Fig 4:Recirculation of urea </a:t>
            </a:r>
            <a:r>
              <a:rPr lang="en-US" altLang="en-US" sz="1800">
                <a:latin typeface="Helvetica-Light"/>
              </a:rPr>
              <a:t>absorbed</a:t>
            </a:r>
            <a:r>
              <a:rPr lang="en-US" altLang="en-US" sz="1800" b="1">
                <a:latin typeface="Helvetica-Light"/>
              </a:rPr>
              <a:t> </a:t>
            </a:r>
            <a:r>
              <a:rPr lang="en-US" altLang="en-US" sz="1800">
                <a:latin typeface="Helvetica-Light"/>
              </a:rPr>
              <a:t>from the </a:t>
            </a:r>
            <a:r>
              <a:rPr lang="en-US" altLang="en-US" sz="1800" b="1">
                <a:latin typeface="Helvetica-Light"/>
              </a:rPr>
              <a:t>medullary collecting duct </a:t>
            </a:r>
            <a:r>
              <a:rPr lang="en-US" altLang="en-US" sz="1800">
                <a:latin typeface="Helvetica-Light"/>
              </a:rPr>
              <a:t>into the </a:t>
            </a:r>
            <a:r>
              <a:rPr lang="en-US" altLang="en-US" sz="1800" b="1">
                <a:latin typeface="Helvetica-Light"/>
              </a:rPr>
              <a:t>interstitial fluid. </a:t>
            </a:r>
            <a:r>
              <a:rPr lang="en-US" altLang="en-US" sz="1800">
                <a:latin typeface="Helvetica-Light"/>
              </a:rPr>
              <a:t>This urea diffuses into the </a:t>
            </a:r>
            <a:r>
              <a:rPr lang="en-US" altLang="en-US" sz="1800" b="1">
                <a:latin typeface="Helvetica-Light"/>
              </a:rPr>
              <a:t>thin loop of Henle, </a:t>
            </a:r>
            <a:r>
              <a:rPr lang="en-US" altLang="en-US" sz="1800">
                <a:latin typeface="Helvetica-Light"/>
              </a:rPr>
              <a:t>and then passes through the</a:t>
            </a:r>
            <a:r>
              <a:rPr lang="en-US" altLang="en-US" sz="1800" b="1">
                <a:latin typeface="Helvetica-Light"/>
              </a:rPr>
              <a:t> distal tubules, </a:t>
            </a:r>
            <a:r>
              <a:rPr lang="en-US" altLang="en-US" sz="1800">
                <a:latin typeface="Helvetica-Light"/>
              </a:rPr>
              <a:t>and finally passes back into the</a:t>
            </a:r>
            <a:r>
              <a:rPr lang="en-US" altLang="en-US" sz="1800" b="1">
                <a:latin typeface="Helvetica-Light"/>
              </a:rPr>
              <a:t> collecting duct</a:t>
            </a:r>
            <a:endParaRPr lang="en-US" altLang="en-US" sz="1800"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6006-7682-8457-0954-D2D5E4986A65}"/>
              </a:ext>
            </a:extLst>
          </p:cNvPr>
          <p:cNvSpPr>
            <a:spLocks noGrp="1"/>
          </p:cNvSpPr>
          <p:nvPr>
            <p:ph type="title"/>
          </p:nvPr>
        </p:nvSpPr>
        <p:spPr>
          <a:xfrm>
            <a:off x="628650" y="1262063"/>
            <a:ext cx="7886700" cy="777875"/>
          </a:xfrm>
        </p:spPr>
        <p:txBody>
          <a:bodyPr>
            <a:normAutofit fontScale="90000"/>
          </a:bodyPr>
          <a:lstStyle/>
          <a:p>
            <a:pPr algn="ctr">
              <a:defRPr/>
            </a:pPr>
            <a:r>
              <a:rPr lang="en-US" sz="2700" b="1" dirty="0"/>
              <a:t>Countercurrent Exchange in the Vasa Recta Preserves Hyperosmolarity of the Renal Medulla</a:t>
            </a:r>
          </a:p>
        </p:txBody>
      </p:sp>
      <p:sp>
        <p:nvSpPr>
          <p:cNvPr id="64515" name="Content Placeholder 2">
            <a:extLst>
              <a:ext uri="{FF2B5EF4-FFF2-40B4-BE49-F238E27FC236}">
                <a16:creationId xmlns:a16="http://schemas.microsoft.com/office/drawing/2014/main" id="{985B8FC1-E554-2391-FE3C-270F325E0713}"/>
              </a:ext>
            </a:extLst>
          </p:cNvPr>
          <p:cNvSpPr>
            <a:spLocks noGrp="1"/>
          </p:cNvSpPr>
          <p:nvPr>
            <p:ph idx="1"/>
          </p:nvPr>
        </p:nvSpPr>
        <p:spPr>
          <a:xfrm>
            <a:off x="306388" y="2197100"/>
            <a:ext cx="8531225" cy="3495675"/>
          </a:xfrm>
        </p:spPr>
        <p:txBody>
          <a:bodyPr/>
          <a:lstStyle/>
          <a:p>
            <a:pPr algn="just"/>
            <a:r>
              <a:rPr lang="en-US" altLang="en-US"/>
              <a:t>A sufficient blood supply to the renal medullary cells should be maintained to prevent solute dissipation provided by CCM system.</a:t>
            </a:r>
          </a:p>
          <a:p>
            <a:pPr algn="just"/>
            <a:r>
              <a:rPr lang="en-US" altLang="en-US"/>
              <a:t>There are two special features of the renal medullary blood flow that preserve the high solute concentrations:</a:t>
            </a:r>
          </a:p>
          <a:p>
            <a:pPr marL="342900" lvl="1" indent="0" algn="just">
              <a:buFont typeface="Arial" panose="020B0604020202020204" pitchFamily="34" charset="0"/>
              <a:buNone/>
            </a:pPr>
            <a:r>
              <a:rPr lang="en-US" altLang="en-US"/>
              <a:t>1. </a:t>
            </a:r>
            <a:r>
              <a:rPr lang="en-US" altLang="en-US" i="1"/>
              <a:t>The medullary blood flow is low (</a:t>
            </a:r>
            <a:r>
              <a:rPr lang="en-US" altLang="en-US"/>
              <a:t>less than 5% of total renal blood flow) This sluggish blood flow is sufficient to supply the metabolic needs of the tissues but helps to minimize solute loss from the medullary interstitium.</a:t>
            </a:r>
          </a:p>
          <a:p>
            <a:pPr marL="342900" lvl="1" indent="0" algn="just">
              <a:buFont typeface="Arial" panose="020B0604020202020204" pitchFamily="34" charset="0"/>
              <a:buNone/>
            </a:pPr>
            <a:r>
              <a:rPr lang="en-US" altLang="en-US"/>
              <a:t>2. </a:t>
            </a:r>
            <a:r>
              <a:rPr lang="en-US" altLang="en-US" i="1"/>
              <a:t>The vasa recta serve as </a:t>
            </a:r>
            <a:r>
              <a:rPr lang="en-US" altLang="en-US" b="1" u="sng"/>
              <a:t>countercurrent exchangers</a:t>
            </a:r>
            <a:r>
              <a:rPr lang="en-US" altLang="en-US"/>
              <a:t>, minimizing washout of solutes from the medullary interstitium.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A153137-955F-47DB-C57A-6E479E5F76F5}"/>
              </a:ext>
            </a:extLst>
          </p:cNvPr>
          <p:cNvSpPr>
            <a:spLocks noGrp="1"/>
          </p:cNvSpPr>
          <p:nvPr>
            <p:ph type="title"/>
          </p:nvPr>
        </p:nvSpPr>
        <p:spPr>
          <a:xfrm>
            <a:off x="557213" y="930275"/>
            <a:ext cx="7886700" cy="593725"/>
          </a:xfrm>
        </p:spPr>
        <p:txBody>
          <a:bodyPr/>
          <a:lstStyle/>
          <a:p>
            <a:pPr algn="ctr"/>
            <a:r>
              <a:rPr lang="en-US" altLang="en-US" b="1"/>
              <a:t>The countercurrent exchange mechanism</a:t>
            </a:r>
          </a:p>
        </p:txBody>
      </p:sp>
      <p:sp>
        <p:nvSpPr>
          <p:cNvPr id="65539" name="Content Placeholder 2">
            <a:extLst>
              <a:ext uri="{FF2B5EF4-FFF2-40B4-BE49-F238E27FC236}">
                <a16:creationId xmlns:a16="http://schemas.microsoft.com/office/drawing/2014/main" id="{59D373CC-054E-6AB2-5B15-B2D49081FB34}"/>
              </a:ext>
            </a:extLst>
          </p:cNvPr>
          <p:cNvSpPr>
            <a:spLocks noGrp="1"/>
          </p:cNvSpPr>
          <p:nvPr>
            <p:ph idx="1"/>
          </p:nvPr>
        </p:nvSpPr>
        <p:spPr>
          <a:xfrm>
            <a:off x="188913" y="1641475"/>
            <a:ext cx="8837612" cy="4075113"/>
          </a:xfrm>
        </p:spPr>
        <p:txBody>
          <a:bodyPr/>
          <a:lstStyle/>
          <a:p>
            <a:pPr algn="just"/>
            <a:r>
              <a:rPr lang="en-US" altLang="en-US"/>
              <a:t>Blood enters and leaves the medulla by way of the vasa recta at the boundary of the cortex and renal medulla. </a:t>
            </a:r>
          </a:p>
          <a:p>
            <a:pPr algn="just"/>
            <a:r>
              <a:rPr lang="en-US" altLang="en-US"/>
              <a:t>The vasa recta are highly permeable to solutes in the blood, except for the plasma proteins.</a:t>
            </a:r>
          </a:p>
          <a:p>
            <a:pPr algn="just"/>
            <a:r>
              <a:rPr lang="en-US" altLang="en-US"/>
              <a:t>As blood descends into the medulla toward the papillae, it becomes progressively more concentrated, partly by solute entry from the interstitium and partly by loss of water into the interstitium. </a:t>
            </a:r>
          </a:p>
          <a:p>
            <a:pPr algn="just"/>
            <a:r>
              <a:rPr lang="en-US" altLang="en-US"/>
              <a:t>By the time the blood reaches the tips of the vasa recta, it has a concentration of about 1200 mOsm/L, the same as that of the medullary interstitium. </a:t>
            </a:r>
          </a:p>
          <a:p>
            <a:pPr algn="just"/>
            <a:r>
              <a:rPr lang="en-US" altLang="en-US"/>
              <a:t>As blood ascends back toward the cortex, it becomes progressively less concentrated as solutes diffuse back out into the Tubules medullary interstitium and as water moves into the vasa recta (fig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23FCDDD-431D-C345-F6B2-2739525D91FC}"/>
              </a:ext>
            </a:extLst>
          </p:cNvPr>
          <p:cNvSpPr>
            <a:spLocks noGrp="1" noChangeArrowheads="1"/>
          </p:cNvSpPr>
          <p:nvPr>
            <p:ph type="title"/>
          </p:nvPr>
        </p:nvSpPr>
        <p:spPr>
          <a:xfrm>
            <a:off x="1066800" y="228600"/>
            <a:ext cx="7924800" cy="1066800"/>
          </a:xfrm>
        </p:spPr>
        <p:txBody>
          <a:bodyPr/>
          <a:lstStyle/>
          <a:p>
            <a:pPr algn="ctr" eaLnBrk="1" hangingPunct="1"/>
            <a:r>
              <a:rPr lang="en-US" altLang="en-US" sz="3200" b="1"/>
              <a:t>Basic Principles of Osmosis and Osmotic Pressure</a:t>
            </a:r>
          </a:p>
        </p:txBody>
      </p:sp>
      <p:sp>
        <p:nvSpPr>
          <p:cNvPr id="11267" name="Rectangle 3">
            <a:extLst>
              <a:ext uri="{FF2B5EF4-FFF2-40B4-BE49-F238E27FC236}">
                <a16:creationId xmlns:a16="http://schemas.microsoft.com/office/drawing/2014/main" id="{F2E9AF82-5E1D-5E16-B99B-08AC8321DFCC}"/>
              </a:ext>
            </a:extLst>
          </p:cNvPr>
          <p:cNvSpPr>
            <a:spLocks noGrp="1" noChangeArrowheads="1"/>
          </p:cNvSpPr>
          <p:nvPr>
            <p:ph idx="1"/>
          </p:nvPr>
        </p:nvSpPr>
        <p:spPr>
          <a:xfrm>
            <a:off x="228600" y="1371600"/>
            <a:ext cx="8763000" cy="5257800"/>
          </a:xfrm>
        </p:spPr>
        <p:txBody>
          <a:bodyPr/>
          <a:lstStyle/>
          <a:p>
            <a:pPr algn="just" eaLnBrk="1" hangingPunct="1"/>
            <a:r>
              <a:rPr lang="en-US" altLang="en-US" sz="2400" b="1"/>
              <a:t>Osmosis</a:t>
            </a:r>
            <a:r>
              <a:rPr lang="en-US" altLang="en-US" sz="2400"/>
              <a:t> is the net diffusion of water across a selectively permeable membrane from a region of high water concentration to one that has a lower water concentration.</a:t>
            </a:r>
          </a:p>
          <a:p>
            <a:pPr algn="just" eaLnBrk="1" hangingPunct="1"/>
            <a:r>
              <a:rPr lang="en-US" altLang="en-US" sz="2400" b="1"/>
              <a:t>Osmolality and Osmolarity. </a:t>
            </a:r>
          </a:p>
          <a:p>
            <a:pPr lvl="1" algn="just" eaLnBrk="1" hangingPunct="1"/>
            <a:r>
              <a:rPr lang="en-US" altLang="en-US" sz="2400"/>
              <a:t>The osmolal concentration of a solution is called </a:t>
            </a:r>
            <a:r>
              <a:rPr lang="en-US" altLang="en-US" sz="2400" i="1"/>
              <a:t>osmolality </a:t>
            </a:r>
            <a:r>
              <a:rPr lang="en-US" altLang="en-US" sz="2400"/>
              <a:t>when the concentration is expressed as </a:t>
            </a:r>
            <a:r>
              <a:rPr lang="en-US" altLang="en-US" sz="2400" i="1"/>
              <a:t>osmoles per kilogram of water; </a:t>
            </a:r>
            <a:r>
              <a:rPr lang="en-US" altLang="en-US" sz="2400"/>
              <a:t>it is called </a:t>
            </a:r>
            <a:r>
              <a:rPr lang="en-US" altLang="en-US" sz="2400" i="1"/>
              <a:t>osmolarity </a:t>
            </a:r>
            <a:r>
              <a:rPr lang="en-US" altLang="en-US" sz="2400"/>
              <a:t>when it is expressed as </a:t>
            </a:r>
            <a:r>
              <a:rPr lang="en-US" altLang="en-US" sz="2400" i="1"/>
              <a:t>osmoles per liter of solution.</a:t>
            </a:r>
          </a:p>
          <a:p>
            <a:pPr eaLnBrk="1" hangingPunct="1"/>
            <a:endParaRPr lang="en-US" altLang="en-US" sz="2400" b="1"/>
          </a:p>
          <a:p>
            <a:pPr eaLnBrk="1" hangingPunct="1"/>
            <a:r>
              <a:rPr lang="en-US" altLang="en-US" sz="2400" b="1"/>
              <a:t>Osmotic Pressure</a:t>
            </a:r>
          </a:p>
          <a:p>
            <a:pPr lvl="1" algn="just" eaLnBrk="1" hangingPunct="1"/>
            <a:r>
              <a:rPr lang="en-US" altLang="en-US" sz="2400"/>
              <a:t>The precise amount of pressure required to prevent the osmosis is called the </a:t>
            </a:r>
            <a:r>
              <a:rPr lang="en-US" altLang="en-US" sz="2400" i="1"/>
              <a:t>osmotic pressure.</a:t>
            </a:r>
          </a:p>
          <a:p>
            <a:pPr algn="just" eaLnBrk="1" hangingPunct="1"/>
            <a:endParaRPr lang="en-US" altLang="en-US" sz="2400"/>
          </a:p>
        </p:txBody>
      </p:sp>
      <p:sp>
        <p:nvSpPr>
          <p:cNvPr id="11268" name="Slide Number Placeholder 2">
            <a:extLst>
              <a:ext uri="{FF2B5EF4-FFF2-40B4-BE49-F238E27FC236}">
                <a16:creationId xmlns:a16="http://schemas.microsoft.com/office/drawing/2014/main" id="{A50A54EA-816E-2E20-927A-2C757E50BB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444864B9-51FB-42B0-9DE8-81B9CAD22406}" type="slidenum">
              <a:rPr lang="en-US" altLang="en-US" sz="900">
                <a:solidFill>
                  <a:srgbClr val="898989"/>
                </a:solidFill>
              </a:rPr>
              <a:pPr/>
              <a:t>6</a:t>
            </a:fld>
            <a:endParaRPr lang="en-US" altLang="en-US" sz="900">
              <a:solidFill>
                <a:srgbClr val="898989"/>
              </a:solidFill>
            </a:endParaRPr>
          </a:p>
        </p:txBody>
      </p:sp>
      <p:sp>
        <p:nvSpPr>
          <p:cNvPr id="2" name="Date Placeholder 1">
            <a:extLst>
              <a:ext uri="{FF2B5EF4-FFF2-40B4-BE49-F238E27FC236}">
                <a16:creationId xmlns:a16="http://schemas.microsoft.com/office/drawing/2014/main" id="{D060A5B2-B9C1-C18E-BC9C-FDADE030DF3C}"/>
              </a:ext>
            </a:extLst>
          </p:cNvPr>
          <p:cNvSpPr>
            <a:spLocks noGrp="1"/>
          </p:cNvSpPr>
          <p:nvPr>
            <p:ph type="dt" sz="quarter" idx="10"/>
          </p:nvPr>
        </p:nvSpPr>
        <p:spPr/>
        <p:txBody>
          <a:bodyPr/>
          <a:lstStyle/>
          <a:p>
            <a:pPr>
              <a:defRPr/>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3">
            <a:extLst>
              <a:ext uri="{FF2B5EF4-FFF2-40B4-BE49-F238E27FC236}">
                <a16:creationId xmlns:a16="http://schemas.microsoft.com/office/drawing/2014/main" id="{AF6426DA-2D55-AE85-686B-1331E44FD7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57250"/>
            <a:ext cx="5538788" cy="4992688"/>
          </a:xfrm>
        </p:spPr>
      </p:pic>
      <p:sp>
        <p:nvSpPr>
          <p:cNvPr id="66563" name="Rectangle 4">
            <a:extLst>
              <a:ext uri="{FF2B5EF4-FFF2-40B4-BE49-F238E27FC236}">
                <a16:creationId xmlns:a16="http://schemas.microsoft.com/office/drawing/2014/main" id="{4DF80DA0-74B6-8234-F316-7060B247C7D7}"/>
              </a:ext>
            </a:extLst>
          </p:cNvPr>
          <p:cNvSpPr>
            <a:spLocks noChangeArrowheads="1"/>
          </p:cNvSpPr>
          <p:nvPr/>
        </p:nvSpPr>
        <p:spPr bwMode="auto">
          <a:xfrm>
            <a:off x="5257800" y="1905000"/>
            <a:ext cx="3886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just"/>
            <a:r>
              <a:rPr lang="en-US" altLang="en-US" sz="1800">
                <a:latin typeface="Helvetica-Light"/>
              </a:rPr>
              <a:t>Fig 5: </a:t>
            </a:r>
            <a:r>
              <a:rPr lang="en-US" altLang="en-US" sz="1800" b="1" i="1" u="sng">
                <a:latin typeface="Helvetica-Light"/>
              </a:rPr>
              <a:t>Countercurrent exchange </a:t>
            </a:r>
            <a:r>
              <a:rPr lang="en-US" altLang="en-US" sz="1800">
                <a:latin typeface="Helvetica-Light"/>
              </a:rPr>
              <a:t>in the vasa recta. Plasma flowing down the descending limb of the vasa recta becomes more hyperosmotic because of diffusion of water out of the blood and diffusion of solutes from the renal interstitial fluid into the blood. In the ascending limb of the vasa recta, solutes diffuse back into the interstitial fluid and water diffuses back into the vasa recta. Large amounts of solutes would be lost from the renal medulla without the U shape of the vasa recta capillaries.</a:t>
            </a:r>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0F4EF44-2667-8BBB-BAF8-DB666AFA8F39}"/>
              </a:ext>
            </a:extLst>
          </p:cNvPr>
          <p:cNvSpPr>
            <a:spLocks noGrp="1"/>
          </p:cNvSpPr>
          <p:nvPr>
            <p:ph type="title"/>
          </p:nvPr>
        </p:nvSpPr>
        <p:spPr>
          <a:xfrm>
            <a:off x="628650" y="309563"/>
            <a:ext cx="7886700" cy="1006475"/>
          </a:xfrm>
        </p:spPr>
        <p:txBody>
          <a:bodyPr/>
          <a:lstStyle/>
          <a:p>
            <a:pPr algn="ctr"/>
            <a:r>
              <a:rPr lang="en-US" altLang="en-US" sz="2800" b="1"/>
              <a:t>Effect of Adding Saline Solution to the Extracellular Fluid </a:t>
            </a:r>
            <a:endParaRPr lang="en-US" altLang="en-US" sz="2800"/>
          </a:p>
        </p:txBody>
      </p:sp>
      <p:sp>
        <p:nvSpPr>
          <p:cNvPr id="12291" name="Content Placeholder 2">
            <a:extLst>
              <a:ext uri="{FF2B5EF4-FFF2-40B4-BE49-F238E27FC236}">
                <a16:creationId xmlns:a16="http://schemas.microsoft.com/office/drawing/2014/main" id="{905A5148-7992-BEA3-42BB-C78C37D5A6A0}"/>
              </a:ext>
            </a:extLst>
          </p:cNvPr>
          <p:cNvSpPr>
            <a:spLocks noGrp="1"/>
          </p:cNvSpPr>
          <p:nvPr>
            <p:ph idx="1"/>
          </p:nvPr>
        </p:nvSpPr>
        <p:spPr>
          <a:xfrm>
            <a:off x="457200" y="1676400"/>
            <a:ext cx="8458200" cy="4876800"/>
          </a:xfrm>
        </p:spPr>
        <p:txBody>
          <a:bodyPr/>
          <a:lstStyle/>
          <a:p>
            <a:pPr algn="just"/>
            <a:r>
              <a:rPr lang="en-US" altLang="en-US" sz="2400"/>
              <a:t>If </a:t>
            </a:r>
            <a:r>
              <a:rPr lang="en-US" altLang="en-US" sz="2400" i="1"/>
              <a:t>isotonic </a:t>
            </a:r>
            <a:r>
              <a:rPr lang="en-US" altLang="en-US" sz="2400"/>
              <a:t>saline is added to the extracellular fluid compartment, the osmolarity of the extracellular fluid does not change; therefore, no osmosis occurs through the cell membranes. The only effect is an increase in extracellular fluid volume </a:t>
            </a:r>
          </a:p>
          <a:p>
            <a:pPr algn="just"/>
            <a:r>
              <a:rPr lang="en-US" altLang="en-US" sz="2400"/>
              <a:t>If a </a:t>
            </a:r>
            <a:r>
              <a:rPr lang="en-US" altLang="en-US" sz="2400" i="1"/>
              <a:t>hypertonic </a:t>
            </a:r>
            <a:r>
              <a:rPr lang="en-US" altLang="en-US" sz="2400"/>
              <a:t>solution is added to the extracellular fluid, the extracellular osmolarity increases and causes osmosis of water out of the cells into the extracellular compartment </a:t>
            </a:r>
          </a:p>
          <a:p>
            <a:pPr algn="just"/>
            <a:r>
              <a:rPr lang="en-US" altLang="en-US" sz="2400"/>
              <a:t>If a </a:t>
            </a:r>
            <a:r>
              <a:rPr lang="en-US" altLang="en-US" sz="2400" i="1"/>
              <a:t>hypotonic </a:t>
            </a:r>
            <a:r>
              <a:rPr lang="en-US" altLang="en-US" sz="2400"/>
              <a:t>solution is added to the extracellular fluid, the osmolarity of the extracellular fluid decreases and some of the extracellular water diffuses into the cells until the intracellular and extracellular compartments have the same osmolarity </a:t>
            </a:r>
          </a:p>
        </p:txBody>
      </p:sp>
      <p:sp>
        <p:nvSpPr>
          <p:cNvPr id="4" name="Date Placeholder 3">
            <a:extLst>
              <a:ext uri="{FF2B5EF4-FFF2-40B4-BE49-F238E27FC236}">
                <a16:creationId xmlns:a16="http://schemas.microsoft.com/office/drawing/2014/main" id="{14E43F8E-D0BC-FE2B-E762-43B9F40B5EB1}"/>
              </a:ext>
            </a:extLst>
          </p:cNvPr>
          <p:cNvSpPr>
            <a:spLocks noGrp="1"/>
          </p:cNvSpPr>
          <p:nvPr>
            <p:ph type="dt" sz="quarter" idx="10"/>
          </p:nvPr>
        </p:nvSpPr>
        <p:spPr/>
        <p:txBody>
          <a:bodyPr/>
          <a:lstStyle/>
          <a:p>
            <a:pPr>
              <a:defRPr/>
            </a:pPr>
            <a:endParaRPr lang="en-US"/>
          </a:p>
        </p:txBody>
      </p:sp>
      <p:sp>
        <p:nvSpPr>
          <p:cNvPr id="12293" name="Slide Number Placeholder 4">
            <a:extLst>
              <a:ext uri="{FF2B5EF4-FFF2-40B4-BE49-F238E27FC236}">
                <a16:creationId xmlns:a16="http://schemas.microsoft.com/office/drawing/2014/main" id="{630D6672-747E-C3A0-D540-2A32093288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BB9CD51D-17E7-4D40-8A99-1E22C5822C4D}" type="slidenum">
              <a:rPr lang="en-US" altLang="en-US" sz="900">
                <a:solidFill>
                  <a:srgbClr val="898989"/>
                </a:solidFill>
              </a:rPr>
              <a:pPr/>
              <a:t>7</a:t>
            </a:fld>
            <a:endParaRPr lang="en-US" altLang="en-US" sz="9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a:extLst>
              <a:ext uri="{FF2B5EF4-FFF2-40B4-BE49-F238E27FC236}">
                <a16:creationId xmlns:a16="http://schemas.microsoft.com/office/drawing/2014/main" id="{89346F12-1E18-6685-2561-040D111BE80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879475"/>
            <a:ext cx="6858000" cy="5292725"/>
          </a:xfrm>
        </p:spPr>
      </p:pic>
      <p:sp>
        <p:nvSpPr>
          <p:cNvPr id="13315" name="Title 1">
            <a:extLst>
              <a:ext uri="{FF2B5EF4-FFF2-40B4-BE49-F238E27FC236}">
                <a16:creationId xmlns:a16="http://schemas.microsoft.com/office/drawing/2014/main" id="{B12E38CB-0DBA-AAAD-6AC8-CC724311E337}"/>
              </a:ext>
            </a:extLst>
          </p:cNvPr>
          <p:cNvSpPr txBox="1">
            <a:spLocks/>
          </p:cNvSpPr>
          <p:nvPr/>
        </p:nvSpPr>
        <p:spPr bwMode="auto">
          <a:xfrm>
            <a:off x="3276600" y="6234113"/>
            <a:ext cx="49339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FontTx/>
              <a:buNone/>
            </a:pPr>
            <a:r>
              <a:rPr kumimoji="0" lang="en-US" altLang="en-US" sz="2000" b="1">
                <a:latin typeface="Calibri Light" panose="020F0302020204030204" pitchFamily="34" charset="0"/>
              </a:rPr>
              <a:t>Effects of isotonic (</a:t>
            </a:r>
            <a:r>
              <a:rPr kumimoji="0" lang="en-US" altLang="en-US" sz="2000" b="1" i="1">
                <a:latin typeface="Calibri Light" panose="020F0302020204030204" pitchFamily="34" charset="0"/>
              </a:rPr>
              <a:t>A</a:t>
            </a:r>
            <a:r>
              <a:rPr kumimoji="0" lang="en-US" altLang="en-US" sz="2000" b="1">
                <a:latin typeface="Calibri Light" panose="020F0302020204030204" pitchFamily="34" charset="0"/>
              </a:rPr>
              <a:t>), hypertonic (</a:t>
            </a:r>
            <a:r>
              <a:rPr kumimoji="0" lang="en-US" altLang="en-US" sz="2000" b="1" i="1">
                <a:latin typeface="Calibri Light" panose="020F0302020204030204" pitchFamily="34" charset="0"/>
              </a:rPr>
              <a:t>B</a:t>
            </a:r>
            <a:r>
              <a:rPr kumimoji="0" lang="en-US" altLang="en-US" sz="2000" b="1">
                <a:latin typeface="Calibri Light" panose="020F0302020204030204" pitchFamily="34" charset="0"/>
              </a:rPr>
              <a:t>), and hypotonic (</a:t>
            </a:r>
            <a:r>
              <a:rPr kumimoji="0" lang="en-US" altLang="en-US" sz="2000" b="1" i="1">
                <a:latin typeface="Calibri Light" panose="020F0302020204030204" pitchFamily="34" charset="0"/>
              </a:rPr>
              <a:t>C</a:t>
            </a:r>
            <a:r>
              <a:rPr kumimoji="0" lang="en-US" altLang="en-US" sz="2000" b="1">
                <a:latin typeface="Calibri Light" panose="020F0302020204030204" pitchFamily="34" charset="0"/>
              </a:rPr>
              <a:t>) solutions on cell volume</a:t>
            </a:r>
          </a:p>
        </p:txBody>
      </p:sp>
      <p:sp>
        <p:nvSpPr>
          <p:cNvPr id="13316" name="Rectangle 6">
            <a:extLst>
              <a:ext uri="{FF2B5EF4-FFF2-40B4-BE49-F238E27FC236}">
                <a16:creationId xmlns:a16="http://schemas.microsoft.com/office/drawing/2014/main" id="{0914461B-0797-3197-A639-8BE44E832012}"/>
              </a:ext>
            </a:extLst>
          </p:cNvPr>
          <p:cNvSpPr>
            <a:spLocks noChangeArrowheads="1"/>
          </p:cNvSpPr>
          <p:nvPr/>
        </p:nvSpPr>
        <p:spPr bwMode="auto">
          <a:xfrm>
            <a:off x="304800" y="34925"/>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r>
              <a:rPr lang="en-US" altLang="en-US" b="1" u="sng"/>
              <a:t>Total body osmolarity = about 300 mOsm/L</a:t>
            </a:r>
          </a:p>
          <a:p>
            <a:r>
              <a:rPr lang="en-US" altLang="en-US"/>
              <a:t>80% of ECF osmolarity is due to NaCl and 50% of ICF is due to K+</a:t>
            </a:r>
          </a:p>
          <a:p>
            <a:endParaRPr lang="en-US" altLang="en-US"/>
          </a:p>
        </p:txBody>
      </p:sp>
      <p:sp>
        <p:nvSpPr>
          <p:cNvPr id="13317" name="Slide Number Placeholder 8">
            <a:extLst>
              <a:ext uri="{FF2B5EF4-FFF2-40B4-BE49-F238E27FC236}">
                <a16:creationId xmlns:a16="http://schemas.microsoft.com/office/drawing/2014/main" id="{491689C5-480F-5C33-9226-7A5491176B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9C266B9F-4886-43A1-8E3E-D80082E09DC5}" type="slidenum">
              <a:rPr lang="en-US" altLang="en-US" sz="900">
                <a:solidFill>
                  <a:srgbClr val="898989"/>
                </a:solidFill>
              </a:rPr>
              <a:pPr/>
              <a:t>8</a:t>
            </a:fld>
            <a:endParaRPr lang="en-US" altLang="en-US" sz="900">
              <a:solidFill>
                <a:srgbClr val="898989"/>
              </a:solidFill>
            </a:endParaRPr>
          </a:p>
        </p:txBody>
      </p:sp>
      <p:sp>
        <p:nvSpPr>
          <p:cNvPr id="2" name="Date Placeholder 1">
            <a:extLst>
              <a:ext uri="{FF2B5EF4-FFF2-40B4-BE49-F238E27FC236}">
                <a16:creationId xmlns:a16="http://schemas.microsoft.com/office/drawing/2014/main" id="{57F193C5-CE88-4988-DEE0-7BC1652FEA43}"/>
              </a:ext>
            </a:extLst>
          </p:cNvPr>
          <p:cNvSpPr>
            <a:spLocks noGrp="1"/>
          </p:cNvSpPr>
          <p:nvPr>
            <p:ph type="dt" sz="quarter" idx="10"/>
          </p:nvPr>
        </p:nvSpPr>
        <p:spPr/>
        <p:txBody>
          <a:bodyPr/>
          <a:lstStyle/>
          <a:p>
            <a:pP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5F391F5-7369-4DCE-A226-18744A60E4E5}"/>
              </a:ext>
            </a:extLst>
          </p:cNvPr>
          <p:cNvSpPr>
            <a:spLocks noGrp="1" noChangeArrowheads="1"/>
          </p:cNvSpPr>
          <p:nvPr>
            <p:ph type="title"/>
          </p:nvPr>
        </p:nvSpPr>
        <p:spPr>
          <a:xfrm>
            <a:off x="1066800" y="228600"/>
            <a:ext cx="7391400" cy="1143000"/>
          </a:xfrm>
        </p:spPr>
        <p:txBody>
          <a:bodyPr/>
          <a:lstStyle/>
          <a:p>
            <a:pPr eaLnBrk="1" hangingPunct="1"/>
            <a:r>
              <a:rPr lang="en-US" altLang="en-US" sz="3600" b="1"/>
              <a:t>Edema: Excess Fluid  in the Tissues</a:t>
            </a:r>
          </a:p>
        </p:txBody>
      </p:sp>
      <p:sp>
        <p:nvSpPr>
          <p:cNvPr id="15363" name="Rectangle 3">
            <a:extLst>
              <a:ext uri="{FF2B5EF4-FFF2-40B4-BE49-F238E27FC236}">
                <a16:creationId xmlns:a16="http://schemas.microsoft.com/office/drawing/2014/main" id="{06EEBB1A-06AB-6BE6-C560-C445B45B823B}"/>
              </a:ext>
            </a:extLst>
          </p:cNvPr>
          <p:cNvSpPr>
            <a:spLocks noGrp="1" noChangeArrowheads="1"/>
          </p:cNvSpPr>
          <p:nvPr>
            <p:ph idx="1"/>
          </p:nvPr>
        </p:nvSpPr>
        <p:spPr>
          <a:xfrm>
            <a:off x="533400" y="1219200"/>
            <a:ext cx="8458200" cy="5334000"/>
          </a:xfrm>
        </p:spPr>
        <p:txBody>
          <a:bodyPr/>
          <a:lstStyle/>
          <a:p>
            <a:pPr marL="533400" indent="-533400" algn="just" eaLnBrk="1" hangingPunct="1">
              <a:defRPr/>
            </a:pPr>
            <a:r>
              <a:rPr lang="en-US" altLang="en-US" dirty="0"/>
              <a:t>Edema refers to the presence of excess fluid in the body tissues. It mainly occurs in the extracellular fluid compartment, but it can involve intracellular fluid as well.</a:t>
            </a:r>
            <a:endParaRPr lang="en-US" altLang="en-US" b="1" dirty="0"/>
          </a:p>
          <a:p>
            <a:pPr marL="533400" indent="-533400" algn="just" eaLnBrk="1" hangingPunct="1">
              <a:defRPr/>
            </a:pPr>
            <a:r>
              <a:rPr lang="en-US" altLang="en-US" b="1" dirty="0"/>
              <a:t>Intracellular Edema. Causes:</a:t>
            </a:r>
          </a:p>
          <a:p>
            <a:pPr marL="533400" indent="-533400" algn="just" eaLnBrk="1" hangingPunct="1">
              <a:buFont typeface="Wingdings" panose="05000000000000000000" pitchFamily="2" charset="2"/>
              <a:buAutoNum type="arabicPeriod"/>
              <a:defRPr/>
            </a:pPr>
            <a:r>
              <a:rPr lang="en-US" dirty="0" err="1"/>
              <a:t>Hyponatremia</a:t>
            </a:r>
            <a:r>
              <a:rPr lang="en-US" dirty="0"/>
              <a:t> </a:t>
            </a:r>
            <a:endParaRPr lang="en-US" altLang="en-US" dirty="0"/>
          </a:p>
          <a:p>
            <a:pPr marL="533400" indent="-533400" algn="just" eaLnBrk="1" hangingPunct="1">
              <a:buFont typeface="Wingdings" panose="05000000000000000000" pitchFamily="2" charset="2"/>
              <a:buAutoNum type="arabicPeriod"/>
              <a:defRPr/>
            </a:pPr>
            <a:r>
              <a:rPr lang="en-US" altLang="en-US" dirty="0"/>
              <a:t>Depression of the metabolic systems of the tissues.</a:t>
            </a:r>
          </a:p>
          <a:p>
            <a:pPr marL="533400" indent="-533400" algn="just" eaLnBrk="1" hangingPunct="1">
              <a:buFont typeface="Wingdings" panose="05000000000000000000" pitchFamily="2" charset="2"/>
              <a:buAutoNum type="arabicPeriod"/>
              <a:defRPr/>
            </a:pPr>
            <a:r>
              <a:rPr lang="en-US" altLang="en-US" dirty="0"/>
              <a:t>Lack of adequate nutrition to the cells.</a:t>
            </a:r>
          </a:p>
          <a:p>
            <a:pPr algn="just" eaLnBrk="1" hangingPunct="1">
              <a:defRPr/>
            </a:pPr>
            <a:r>
              <a:rPr lang="en-US" altLang="en-US" b="1" dirty="0"/>
              <a:t>      Extracellular Edema. </a:t>
            </a:r>
          </a:p>
          <a:p>
            <a:pPr algn="just" eaLnBrk="1" hangingPunct="1">
              <a:defRPr/>
            </a:pPr>
            <a:r>
              <a:rPr lang="en-US" altLang="en-US" dirty="0"/>
              <a:t>Extracellular fluid edema occurs when there is excess fluid accumulation in the extracellular spaces.</a:t>
            </a:r>
          </a:p>
          <a:p>
            <a:pPr algn="just" eaLnBrk="1" hangingPunct="1">
              <a:buFont typeface="Wingdings" panose="05000000000000000000" pitchFamily="2" charset="2"/>
              <a:buNone/>
              <a:defRPr/>
            </a:pPr>
            <a:r>
              <a:rPr lang="en-US" altLang="en-US" dirty="0"/>
              <a:t>(1) Abnormal leakage of fluid from the plasma to the interstitial spaces across the capillaries.</a:t>
            </a:r>
          </a:p>
          <a:p>
            <a:pPr algn="just" eaLnBrk="1" hangingPunct="1">
              <a:buFont typeface="Wingdings" panose="05000000000000000000" pitchFamily="2" charset="2"/>
              <a:buNone/>
              <a:defRPr/>
            </a:pPr>
            <a:r>
              <a:rPr lang="en-US" altLang="en-US" dirty="0"/>
              <a:t>(2) Failure of the lymphatics to return fluid from the interstitium back into the blood.</a:t>
            </a:r>
          </a:p>
          <a:p>
            <a:pPr marL="533400" indent="-533400" algn="just" eaLnBrk="1" hangingPunct="1">
              <a:buFont typeface="Wingdings" panose="05000000000000000000" pitchFamily="2" charset="2"/>
              <a:buAutoNum type="arabicPeriod"/>
              <a:defRPr/>
            </a:pPr>
            <a:endParaRPr lang="en-US" altLang="en-US" dirty="0"/>
          </a:p>
        </p:txBody>
      </p:sp>
      <p:sp>
        <p:nvSpPr>
          <p:cNvPr id="14340" name="Slide Number Placeholder 2">
            <a:extLst>
              <a:ext uri="{FF2B5EF4-FFF2-40B4-BE49-F238E27FC236}">
                <a16:creationId xmlns:a16="http://schemas.microsoft.com/office/drawing/2014/main" id="{8D81E6FF-366D-675C-7A19-414EFBB4B8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fld id="{47300EFC-2DA5-43C0-8EB0-9A81C3A0836C}" type="slidenum">
              <a:rPr lang="en-US" altLang="en-US" sz="900">
                <a:solidFill>
                  <a:srgbClr val="898989"/>
                </a:solidFill>
              </a:rPr>
              <a:pPr/>
              <a:t>9</a:t>
            </a:fld>
            <a:endParaRPr lang="en-US" altLang="en-US" sz="900">
              <a:solidFill>
                <a:srgbClr val="898989"/>
              </a:solidFill>
            </a:endParaRPr>
          </a:p>
        </p:txBody>
      </p:sp>
      <p:sp>
        <p:nvSpPr>
          <p:cNvPr id="2" name="Date Placeholder 1">
            <a:extLst>
              <a:ext uri="{FF2B5EF4-FFF2-40B4-BE49-F238E27FC236}">
                <a16:creationId xmlns:a16="http://schemas.microsoft.com/office/drawing/2014/main" id="{08EA09DD-4C6D-CE47-18B8-24A0C9B3317C}"/>
              </a:ext>
            </a:extLst>
          </p:cNvPr>
          <p:cNvSpPr>
            <a:spLocks noGrp="1"/>
          </p:cNvSpPr>
          <p:nvPr>
            <p:ph type="dt" sz="quarter" idx="10"/>
          </p:nvPr>
        </p:nvSpPr>
        <p:spPr/>
        <p:txBody>
          <a:bodyPr/>
          <a:lstStyle/>
          <a:p>
            <a:pPr>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1364</TotalTime>
  <Words>3710</Words>
  <Application>Microsoft Office PowerPoint</Application>
  <PresentationFormat>On-screen Show (4:3)</PresentationFormat>
  <Paragraphs>257</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Renal Physiology The Body Fluids and Kidneys/   Dr. Hiwa S. Namiq  20-5-2024</vt:lpstr>
      <vt:lpstr>Fluid Intake And Output</vt:lpstr>
      <vt:lpstr>PowerPoint Presentation</vt:lpstr>
      <vt:lpstr>Body fluid compartments</vt:lpstr>
      <vt:lpstr>Constituents Of Extracellular  And Intracellular Fluids</vt:lpstr>
      <vt:lpstr>Basic Principles of Osmosis and Osmotic Pressure</vt:lpstr>
      <vt:lpstr>Effect of Adding Saline Solution to the Extracellular Fluid </vt:lpstr>
      <vt:lpstr>PowerPoint Presentation</vt:lpstr>
      <vt:lpstr>Edema: Excess Fluid  in the Tissues</vt:lpstr>
      <vt:lpstr>PowerPoint Presentation</vt:lpstr>
      <vt:lpstr>Functions of the Kidneys</vt:lpstr>
      <vt:lpstr>Physiologic Anatomy of the Kidneys</vt:lpstr>
      <vt:lpstr>PowerPoint Presentation</vt:lpstr>
      <vt:lpstr>The Nephron</vt:lpstr>
      <vt:lpstr>Section of the human kidney showing the major vessels that supply the blood flow to the kidney and a schematic of the microcirculation of each nephron</vt:lpstr>
      <vt:lpstr>PowerPoint Presentation</vt:lpstr>
      <vt:lpstr>Urine Formation</vt:lpstr>
      <vt:lpstr>PowerPoint Presentation</vt:lpstr>
      <vt:lpstr>PowerPoint Presentation</vt:lpstr>
      <vt:lpstr>PowerPoint Presentation</vt:lpstr>
      <vt:lpstr>PowerPoint Presentation</vt:lpstr>
      <vt:lpstr>Determinants of the GFR: </vt:lpstr>
      <vt:lpstr>Determinants of the GFR</vt:lpstr>
      <vt:lpstr>PowerPoint Presentation</vt:lpstr>
      <vt:lpstr>Renal Blood Flow</vt:lpstr>
      <vt:lpstr>     Effect of change in afferent arteriolar resistance or efferent arteriolar resistance on glomerular filtration rate and renal blood flow</vt:lpstr>
      <vt:lpstr>Tubular Processing of the Glomerular Filtrate</vt:lpstr>
      <vt:lpstr>Reabsorption and Secretion by the Renal Tubules</vt:lpstr>
      <vt:lpstr>PowerPoint Presentation</vt:lpstr>
      <vt:lpstr>Passive and Active transport </vt:lpstr>
      <vt:lpstr>Active Transport</vt:lpstr>
      <vt:lpstr>PowerPoint Presentation</vt:lpstr>
      <vt:lpstr>PowerPoint Presentation</vt:lpstr>
      <vt:lpstr>PowerPoint Presentation</vt:lpstr>
      <vt:lpstr>PowerPoint Presentation</vt:lpstr>
      <vt:lpstr>Passive transport</vt:lpstr>
      <vt:lpstr>PowerPoint Presentation</vt:lpstr>
      <vt:lpstr>Reabsorption and Secretion Along Different Parts of the Nephron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of Extracellular Fluid Osmolarity and Sodium Concentration</vt:lpstr>
      <vt:lpstr>The Kidneys Excrete Excess Water by Forming a Dilute Urine </vt:lpstr>
      <vt:lpstr>Antidiuretic Hormone (vasopressin)</vt:lpstr>
      <vt:lpstr>PowerPoint Presentation</vt:lpstr>
      <vt:lpstr>B-The Kidneys Conserve Water by Excreting Concentrated Urine </vt:lpstr>
      <vt:lpstr>Requirements for Excreting a Concentrated Urine—High ADH Levels and Hyperosmotic Renal Medulla </vt:lpstr>
      <vt:lpstr>Countercurrent Mechanism Produces a Hyperosmotic Renal Medullary Interstitium</vt:lpstr>
      <vt:lpstr>PowerPoint Presentation</vt:lpstr>
      <vt:lpstr>Urea Contributes to Hyperosmotic Renal Medullary Interstitium and to a Concentrated Urine</vt:lpstr>
      <vt:lpstr>PowerPoint Presentation</vt:lpstr>
      <vt:lpstr>Countercurrent Exchange in the Vasa Recta Preserves Hyperosmolarity of the Renal Medulla</vt:lpstr>
      <vt:lpstr>The countercurrent exchange mechanism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Hiwa</dc:creator>
  <cp:lastModifiedBy>Lezan Ahmad</cp:lastModifiedBy>
  <cp:revision>117</cp:revision>
  <cp:lastPrinted>1601-01-01T00:00:00Z</cp:lastPrinted>
  <dcterms:created xsi:type="dcterms:W3CDTF">2009-05-13T05:14:09Z</dcterms:created>
  <dcterms:modified xsi:type="dcterms:W3CDTF">2024-06-14T10:55:33Z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