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71" r:id="rId7"/>
    <p:sldId id="262" r:id="rId8"/>
    <p:sldId id="280" r:id="rId9"/>
    <p:sldId id="270" r:id="rId10"/>
    <p:sldId id="281" r:id="rId11"/>
    <p:sldId id="286" r:id="rId12"/>
    <p:sldId id="268" r:id="rId13"/>
    <p:sldId id="287" r:id="rId14"/>
    <p:sldId id="269" r:id="rId15"/>
    <p:sldId id="289" r:id="rId16"/>
    <p:sldId id="282" r:id="rId17"/>
    <p:sldId id="290" r:id="rId18"/>
    <p:sldId id="291" r:id="rId19"/>
    <p:sldId id="292" r:id="rId20"/>
    <p:sldId id="284" r:id="rId21"/>
    <p:sldId id="293" r:id="rId22"/>
    <p:sldId id="264" r:id="rId23"/>
    <p:sldId id="263" r:id="rId24"/>
    <p:sldId id="29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261" autoAdjust="0"/>
  </p:normalViewPr>
  <p:slideViewPr>
    <p:cSldViewPr>
      <p:cViewPr varScale="1">
        <p:scale>
          <a:sx n="59" d="100"/>
          <a:sy n="59" d="100"/>
        </p:scale>
        <p:origin x="2102"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2D968-1CC5-40A3-86FE-58744EE8C48D}" type="datetimeFigureOut">
              <a:rPr lang="en-US" smtClean="0"/>
              <a:t>6/14/2024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231D8-954F-4972-9F28-226D13B5CC1B}" type="slidenum">
              <a:rPr lang="en-US" smtClean="0"/>
              <a:t>‹#›</a:t>
            </a:fld>
            <a:endParaRPr lang="en-US"/>
          </a:p>
        </p:txBody>
      </p:sp>
    </p:spTree>
    <p:extLst>
      <p:ext uri="{BB962C8B-B14F-4D97-AF65-F5344CB8AC3E}">
        <p14:creationId xmlns:p14="http://schemas.microsoft.com/office/powerpoint/2010/main" val="252156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3231D8-954F-4972-9F28-226D13B5CC1B}" type="slidenum">
              <a:rPr lang="en-US" smtClean="0"/>
              <a:t>1</a:t>
            </a:fld>
            <a:endParaRPr lang="en-US"/>
          </a:p>
        </p:txBody>
      </p:sp>
    </p:spTree>
    <p:extLst>
      <p:ext uri="{BB962C8B-B14F-4D97-AF65-F5344CB8AC3E}">
        <p14:creationId xmlns:p14="http://schemas.microsoft.com/office/powerpoint/2010/main" val="559189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D0D0D"/>
                </a:solidFill>
                <a:effectLst/>
                <a:highlight>
                  <a:srgbClr val="FFFFFF"/>
                </a:highlight>
                <a:latin typeface="Söhne"/>
              </a:rPr>
              <a:t>"C7-C8" refers to the spinal nerve roots and segments of the spinal cord that are involved in the reflex.</a:t>
            </a:r>
            <a:endParaRPr lang="en-US" dirty="0"/>
          </a:p>
        </p:txBody>
      </p:sp>
      <p:sp>
        <p:nvSpPr>
          <p:cNvPr id="4" name="Slide Number Placeholder 3"/>
          <p:cNvSpPr>
            <a:spLocks noGrp="1"/>
          </p:cNvSpPr>
          <p:nvPr>
            <p:ph type="sldNum" sz="quarter" idx="5"/>
          </p:nvPr>
        </p:nvSpPr>
        <p:spPr/>
        <p:txBody>
          <a:bodyPr/>
          <a:lstStyle/>
          <a:p>
            <a:fld id="{3F3231D8-954F-4972-9F28-226D13B5CC1B}" type="slidenum">
              <a:rPr lang="en-US" smtClean="0"/>
              <a:t>10</a:t>
            </a:fld>
            <a:endParaRPr lang="en-US"/>
          </a:p>
        </p:txBody>
      </p:sp>
    </p:spTree>
    <p:extLst>
      <p:ext uri="{BB962C8B-B14F-4D97-AF65-F5344CB8AC3E}">
        <p14:creationId xmlns:p14="http://schemas.microsoft.com/office/powerpoint/2010/main" val="1483258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Achilles Reflex (S1-S2)</a:t>
            </a: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457200" lvl="1" indent="0" algn="l">
              <a:buNone/>
            </a:pP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Tapping the Achilles tendon at the back of the ankle.</a:t>
            </a:r>
          </a:p>
          <a:p>
            <a:pPr marL="457200" lvl="1" indent="0" algn="l">
              <a:buNone/>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Response</a:t>
            </a: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 Contraction of the gastrocnemius and soleus muscles, causing plantar flexion of the foot.</a:t>
            </a:r>
            <a:endParaRPr lang="en-US" dirty="0"/>
          </a:p>
        </p:txBody>
      </p:sp>
      <p:sp>
        <p:nvSpPr>
          <p:cNvPr id="4" name="Slide Number Placeholder 3"/>
          <p:cNvSpPr>
            <a:spLocks noGrp="1"/>
          </p:cNvSpPr>
          <p:nvPr>
            <p:ph type="sldNum" sz="quarter" idx="5"/>
          </p:nvPr>
        </p:nvSpPr>
        <p:spPr/>
        <p:txBody>
          <a:bodyPr/>
          <a:lstStyle/>
          <a:p>
            <a:fld id="{3F3231D8-954F-4972-9F28-226D13B5CC1B}" type="slidenum">
              <a:rPr lang="en-US" smtClean="0"/>
              <a:t>16</a:t>
            </a:fld>
            <a:endParaRPr lang="en-US"/>
          </a:p>
        </p:txBody>
      </p:sp>
    </p:spTree>
    <p:extLst>
      <p:ext uri="{BB962C8B-B14F-4D97-AF65-F5344CB8AC3E}">
        <p14:creationId xmlns:p14="http://schemas.microsoft.com/office/powerpoint/2010/main" val="397627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highlight>
                  <a:srgbClr val="FFFFFF"/>
                </a:highlight>
                <a:latin typeface="Google Sans"/>
              </a:rPr>
              <a:t>Multiple sclerosis is caused by </a:t>
            </a:r>
            <a:r>
              <a:rPr lang="en-US" b="0" i="0" dirty="0">
                <a:solidFill>
                  <a:srgbClr val="040C28"/>
                </a:solidFill>
                <a:effectLst/>
                <a:latin typeface="Google Sans"/>
              </a:rPr>
              <a:t> immune system mistakenly attacking </a:t>
            </a:r>
            <a:r>
              <a:rPr lang="en-US" b="0" i="0" dirty="0">
                <a:solidFill>
                  <a:srgbClr val="4D5156"/>
                </a:solidFill>
                <a:effectLst/>
                <a:highlight>
                  <a:srgbClr val="FFFFFF"/>
                </a:highlight>
                <a:latin typeface="Google Sans"/>
              </a:rPr>
              <a:t> myelin in </a:t>
            </a:r>
            <a:r>
              <a:rPr lang="en-US" b="0" i="0" dirty="0">
                <a:solidFill>
                  <a:srgbClr val="040C28"/>
                </a:solidFill>
                <a:effectLst/>
                <a:latin typeface="Google Sans"/>
              </a:rPr>
              <a:t>the </a:t>
            </a:r>
            <a:r>
              <a:rPr lang="en-US" b="0" i="0" dirty="0">
                <a:solidFill>
                  <a:srgbClr val="4D5156"/>
                </a:solidFill>
                <a:effectLst/>
                <a:highlight>
                  <a:srgbClr val="FFFFFF"/>
                </a:highlight>
                <a:latin typeface="Google Sans"/>
              </a:rPr>
              <a:t>central nervous system (brain, optic nerves, and spinal cord)</a:t>
            </a:r>
            <a:r>
              <a:rPr lang="en-US" b="0" i="0" dirty="0">
                <a:solidFill>
                  <a:srgbClr val="202124"/>
                </a:solidFill>
                <a:effectLst/>
                <a:highlight>
                  <a:srgbClr val="FFFFFF"/>
                </a:highlight>
                <a:latin typeface="Google Sans"/>
              </a:rPr>
              <a:t>. It's not clear why this happens but it may be a combination of genetic and environmental factors.</a:t>
            </a:r>
            <a:endParaRPr lang="en-US" dirty="0"/>
          </a:p>
          <a:p>
            <a:pPr algn="l"/>
            <a:r>
              <a:rPr lang="en-US" b="1" i="0" dirty="0">
                <a:solidFill>
                  <a:srgbClr val="202124"/>
                </a:solidFill>
                <a:effectLst/>
                <a:highlight>
                  <a:srgbClr val="FFFFFF"/>
                </a:highlight>
                <a:latin typeface="Google Sans"/>
              </a:rPr>
              <a:t>Neurodegenerative disorders include:</a:t>
            </a:r>
            <a:endParaRPr lang="en-US" b="0" i="0" dirty="0">
              <a:solidFill>
                <a:srgbClr val="202124"/>
              </a:solidFill>
              <a:effectLst/>
              <a:highlight>
                <a:srgbClr val="FFFFFF"/>
              </a:highlight>
              <a:latin typeface="Google Sans"/>
            </a:endParaRPr>
          </a:p>
          <a:p>
            <a:pPr algn="l">
              <a:buFont typeface="Arial" panose="020B0604020202020204" pitchFamily="34" charset="0"/>
              <a:buChar char="•"/>
            </a:pPr>
            <a:r>
              <a:rPr lang="en-US" b="0" i="0" dirty="0">
                <a:solidFill>
                  <a:srgbClr val="202124"/>
                </a:solidFill>
                <a:effectLst/>
                <a:highlight>
                  <a:srgbClr val="FFFFFF"/>
                </a:highlight>
                <a:latin typeface="Google Sans"/>
              </a:rPr>
              <a:t>Alzheimer's disease and other memory disorders.</a:t>
            </a:r>
          </a:p>
          <a:p>
            <a:pPr algn="l">
              <a:buFont typeface="Arial" panose="020B0604020202020204" pitchFamily="34" charset="0"/>
              <a:buChar char="•"/>
            </a:pPr>
            <a:r>
              <a:rPr lang="en-US" b="0" i="0" dirty="0">
                <a:solidFill>
                  <a:srgbClr val="202124"/>
                </a:solidFill>
                <a:effectLst/>
                <a:highlight>
                  <a:srgbClr val="FFFFFF"/>
                </a:highlight>
                <a:latin typeface="Google Sans"/>
              </a:rPr>
              <a:t>Huntington's disease.</a:t>
            </a:r>
          </a:p>
          <a:p>
            <a:pPr algn="l">
              <a:buFont typeface="Arial" panose="020B0604020202020204" pitchFamily="34" charset="0"/>
              <a:buChar char="•"/>
            </a:pPr>
            <a:r>
              <a:rPr lang="en-US" b="0" i="0" dirty="0">
                <a:solidFill>
                  <a:srgbClr val="202124"/>
                </a:solidFill>
                <a:effectLst/>
                <a:highlight>
                  <a:srgbClr val="FFFFFF"/>
                </a:highlight>
                <a:latin typeface="Google Sans"/>
              </a:rPr>
              <a:t>Parkinson's disease.</a:t>
            </a:r>
          </a:p>
          <a:p>
            <a:r>
              <a:rPr lang="en-US" b="0" i="0" dirty="0">
                <a:solidFill>
                  <a:srgbClr val="202124"/>
                </a:solidFill>
                <a:effectLst/>
                <a:highlight>
                  <a:srgbClr val="FFFFFF"/>
                </a:highlight>
                <a:latin typeface="Google Sans"/>
              </a:rPr>
              <a:t>cerebral palsy is </a:t>
            </a:r>
            <a:r>
              <a:rPr lang="en-US" b="0" i="0" dirty="0">
                <a:solidFill>
                  <a:srgbClr val="040C28"/>
                </a:solidFill>
                <a:effectLst/>
                <a:latin typeface="Google Sans"/>
              </a:rPr>
              <a:t>a group of conditions that affect movement and posture</a:t>
            </a:r>
            <a:r>
              <a:rPr lang="en-US" b="0" i="0" dirty="0">
                <a:solidFill>
                  <a:srgbClr val="202124"/>
                </a:solidFill>
                <a:effectLst/>
                <a:highlight>
                  <a:srgbClr val="FFFFFF"/>
                </a:highlight>
                <a:latin typeface="Google Sans"/>
              </a:rPr>
              <a:t>. It's caused by damage that occurs to the developing brain, most often before birth. Symptoms appear during infancy or preschool years and vary from very mild to serious. Children with cerebral palsy may have exaggerated reflexes</a:t>
            </a:r>
            <a:endParaRPr lang="en-US" dirty="0"/>
          </a:p>
        </p:txBody>
      </p:sp>
      <p:sp>
        <p:nvSpPr>
          <p:cNvPr id="4" name="Slide Number Placeholder 3"/>
          <p:cNvSpPr>
            <a:spLocks noGrp="1"/>
          </p:cNvSpPr>
          <p:nvPr>
            <p:ph type="sldNum" sz="quarter" idx="5"/>
          </p:nvPr>
        </p:nvSpPr>
        <p:spPr/>
        <p:txBody>
          <a:bodyPr/>
          <a:lstStyle/>
          <a:p>
            <a:fld id="{3F3231D8-954F-4972-9F28-226D13B5CC1B}" type="slidenum">
              <a:rPr lang="en-US" smtClean="0"/>
              <a:t>19</a:t>
            </a:fld>
            <a:endParaRPr lang="en-US"/>
          </a:p>
        </p:txBody>
      </p:sp>
    </p:spTree>
    <p:extLst>
      <p:ext uri="{BB962C8B-B14F-4D97-AF65-F5344CB8AC3E}">
        <p14:creationId xmlns:p14="http://schemas.microsoft.com/office/powerpoint/2010/main" val="209600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highlight>
                  <a:srgbClr val="FFFFFF"/>
                </a:highlight>
                <a:latin typeface="Söhne"/>
              </a:rPr>
              <a:t>LMN lesions affect the motor neurons located in the anterior horn of the spinal cord or the cranial nerve nuclei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highlight>
                  <a:srgbClr val="FFFFFF"/>
                </a:highlight>
                <a:latin typeface="Söhne"/>
              </a:rPr>
              <a:t> in the brainstem and their axons, which project to skeletal muscles.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highlight>
                  <a:srgbClr val="FFFFFF"/>
                </a:highlight>
                <a:latin typeface="Google Sans"/>
              </a:rPr>
              <a:t>Poliovirus-induced destruction of motor neurons of the anterior horn of the spinal cord and brain stem cells results in distinctive paralysis.</a:t>
            </a:r>
            <a:endParaRPr lang="en-US" b="0" i="0" dirty="0">
              <a:solidFill>
                <a:srgbClr val="0D0D0D"/>
              </a:solidFill>
              <a:effectLst/>
              <a:highlight>
                <a:srgbClr val="FFFFFF"/>
              </a:highlight>
              <a:latin typeface="Söhne"/>
            </a:endParaRPr>
          </a:p>
          <a:p>
            <a:r>
              <a:rPr lang="en-US" b="0" i="0" dirty="0">
                <a:solidFill>
                  <a:srgbClr val="202124"/>
                </a:solidFill>
                <a:effectLst/>
                <a:highlight>
                  <a:srgbClr val="FFFFFF"/>
                </a:highlight>
                <a:latin typeface="Google Sans"/>
              </a:rPr>
              <a:t>in ALS eventually leads to their death. When the motor neurons die, the ability of the brain to initiate and control muscle movement is lost. With voluntary muscle action progressively affected, patients in the later stages of the disease may become totally paralyzed.</a:t>
            </a:r>
            <a:endParaRPr lang="en-US" dirty="0"/>
          </a:p>
        </p:txBody>
      </p:sp>
      <p:sp>
        <p:nvSpPr>
          <p:cNvPr id="4" name="Slide Number Placeholder 3"/>
          <p:cNvSpPr>
            <a:spLocks noGrp="1"/>
          </p:cNvSpPr>
          <p:nvPr>
            <p:ph type="sldNum" sz="quarter" idx="5"/>
          </p:nvPr>
        </p:nvSpPr>
        <p:spPr/>
        <p:txBody>
          <a:bodyPr/>
          <a:lstStyle/>
          <a:p>
            <a:fld id="{3F3231D8-954F-4972-9F28-226D13B5CC1B}" type="slidenum">
              <a:rPr lang="en-US" smtClean="0"/>
              <a:t>21</a:t>
            </a:fld>
            <a:endParaRPr lang="en-US"/>
          </a:p>
        </p:txBody>
      </p:sp>
    </p:spTree>
    <p:extLst>
      <p:ext uri="{BB962C8B-B14F-4D97-AF65-F5344CB8AC3E}">
        <p14:creationId xmlns:p14="http://schemas.microsoft.com/office/powerpoint/2010/main" val="306857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3231D8-954F-4972-9F28-226D13B5CC1B}" type="slidenum">
              <a:rPr lang="en-US" smtClean="0"/>
              <a:t>22</a:t>
            </a:fld>
            <a:endParaRPr lang="en-US"/>
          </a:p>
        </p:txBody>
      </p:sp>
    </p:spTree>
    <p:extLst>
      <p:ext uri="{BB962C8B-B14F-4D97-AF65-F5344CB8AC3E}">
        <p14:creationId xmlns:p14="http://schemas.microsoft.com/office/powerpoint/2010/main" val="18554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Times New Roman" pitchFamily="18" charset="0"/>
                <a:cs typeface="Times New Roman" pitchFamily="18" charset="0"/>
              </a:rPr>
              <a:t>Examination  of the motor system</a:t>
            </a:r>
          </a:p>
        </p:txBody>
      </p:sp>
      <p:sp>
        <p:nvSpPr>
          <p:cNvPr id="3" name="Subtitle 2"/>
          <p:cNvSpPr>
            <a:spLocks noGrp="1"/>
          </p:cNvSpPr>
          <p:nvPr>
            <p:ph type="subTitle" idx="1"/>
          </p:nvPr>
        </p:nvSpPr>
        <p:spPr>
          <a:xfrm>
            <a:off x="1371600" y="4114800"/>
            <a:ext cx="6400800" cy="1752600"/>
          </a:xfrm>
        </p:spPr>
        <p:txBody>
          <a:bodyPr/>
          <a:lstStyle/>
          <a:p>
            <a:pPr lvl="0">
              <a:spcBef>
                <a:spcPts val="0"/>
              </a:spcBef>
            </a:pPr>
            <a:r>
              <a:rPr lang="en-US" dirty="0" err="1">
                <a:solidFill>
                  <a:srgbClr val="292934"/>
                </a:solidFill>
                <a:latin typeface="Times New Roman" pitchFamily="18" charset="0"/>
                <a:cs typeface="Times New Roman" pitchFamily="18" charset="0"/>
              </a:rPr>
              <a:t>Enas</a:t>
            </a:r>
            <a:r>
              <a:rPr lang="en-US" dirty="0">
                <a:solidFill>
                  <a:srgbClr val="292934"/>
                </a:solidFill>
                <a:latin typeface="Times New Roman" pitchFamily="18" charset="0"/>
                <a:cs typeface="Times New Roman" pitchFamily="18" charset="0"/>
              </a:rPr>
              <a:t> Sabah </a:t>
            </a:r>
          </a:p>
          <a:p>
            <a:pPr lvl="0">
              <a:spcBef>
                <a:spcPts val="0"/>
              </a:spcBef>
            </a:pPr>
            <a:r>
              <a:rPr lang="en-US" dirty="0">
                <a:solidFill>
                  <a:srgbClr val="292934"/>
                </a:solidFill>
                <a:latin typeface="Times New Roman" pitchFamily="18" charset="0"/>
                <a:cs typeface="Times New Roman" pitchFamily="18" charset="0"/>
              </a:rPr>
              <a:t>MSc. Human Physiology</a:t>
            </a:r>
          </a:p>
        </p:txBody>
      </p:sp>
    </p:spTree>
    <p:extLst>
      <p:ext uri="{BB962C8B-B14F-4D97-AF65-F5344CB8AC3E}">
        <p14:creationId xmlns:p14="http://schemas.microsoft.com/office/powerpoint/2010/main" val="284932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0210-0F0E-3CD7-5FF9-06994B951767}"/>
              </a:ext>
            </a:extLst>
          </p:cNvPr>
          <p:cNvSpPr>
            <a:spLocks noGrp="1"/>
          </p:cNvSpPr>
          <p:nvPr>
            <p:ph type="title"/>
          </p:nvPr>
        </p:nvSpPr>
        <p:spPr>
          <a:xfrm>
            <a:off x="457200" y="20638"/>
            <a:ext cx="8229600" cy="1143000"/>
          </a:xfrm>
        </p:spPr>
        <p:txBody>
          <a:bodyPr>
            <a:normAutofit/>
          </a:bodyPr>
          <a:lstStyle/>
          <a:p>
            <a:r>
              <a:rPr lang="en-US" sz="4000" b="1" i="0" dirty="0">
                <a:solidFill>
                  <a:srgbClr val="0D0D0D"/>
                </a:solidFill>
                <a:effectLst/>
                <a:highlight>
                  <a:srgbClr val="FFFFFF"/>
                </a:highlight>
                <a:latin typeface="Times New Roman" panose="02020603050405020304" pitchFamily="18" charset="0"/>
                <a:cs typeface="Times New Roman" panose="02020603050405020304" pitchFamily="18" charset="0"/>
              </a:rPr>
              <a:t>Deep tendon reflexes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0F57DEE-2C97-A234-03FA-F065EDABE3BB}"/>
              </a:ext>
            </a:extLst>
          </p:cNvPr>
          <p:cNvSpPr>
            <a:spLocks noGrp="1"/>
          </p:cNvSpPr>
          <p:nvPr>
            <p:ph idx="1"/>
          </p:nvPr>
        </p:nvSpPr>
        <p:spPr>
          <a:xfrm>
            <a:off x="533400" y="1219200"/>
            <a:ext cx="8382000" cy="5364162"/>
          </a:xfrm>
        </p:spPr>
        <p:txBody>
          <a:bodyPr>
            <a:normAutofit fontScale="92500" lnSpcReduction="20000"/>
          </a:bodyPr>
          <a:lstStyle/>
          <a:p>
            <a:pPr algn="l">
              <a:buFont typeface="+mj-lt"/>
              <a:buAutoNum type="arabicPeriod"/>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Biceps Reflex </a:t>
            </a:r>
            <a:r>
              <a:rPr lang="en-US" b="1" i="0" dirty="0">
                <a:solidFill>
                  <a:srgbClr val="92D050"/>
                </a:solidFill>
                <a:effectLst/>
                <a:highlight>
                  <a:srgbClr val="FFFFFF"/>
                </a:highlight>
                <a:latin typeface="Times New Roman" panose="02020603050405020304" pitchFamily="18" charset="0"/>
                <a:cs typeface="Times New Roman" panose="02020603050405020304" pitchFamily="18" charset="0"/>
              </a:rPr>
              <a:t>(C5-C6)</a:t>
            </a:r>
            <a:r>
              <a:rPr lang="en-US" b="0" i="0" dirty="0">
                <a:solidFill>
                  <a:srgbClr val="92D050"/>
                </a:solidFill>
                <a:effectLst/>
                <a:highlight>
                  <a:srgbClr val="FFFFFF"/>
                </a:highlight>
                <a:latin typeface="Times New Roman" panose="02020603050405020304" pitchFamily="18" charset="0"/>
                <a:cs typeface="Times New Roman" panose="02020603050405020304" pitchFamily="18" charset="0"/>
              </a:rPr>
              <a:t>:</a:t>
            </a:r>
          </a:p>
          <a:p>
            <a:pPr marL="457200" lvl="1" indent="0" algn="l">
              <a:buNone/>
            </a:pP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 Tapping the biceps tendon in the antecubital fossa.</a:t>
            </a:r>
          </a:p>
          <a:p>
            <a:pPr marL="457200" lvl="1" indent="0" algn="l">
              <a:buNone/>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Response</a:t>
            </a: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 Contraction of the biceps muscle, causing flexion of the elbow.</a:t>
            </a:r>
          </a:p>
          <a:p>
            <a:pPr algn="l">
              <a:buFont typeface="+mj-lt"/>
              <a:buAutoNum type="arabicPeriod"/>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Brachioradialis Reflex </a:t>
            </a:r>
            <a:r>
              <a:rPr lang="en-US" b="1" i="0" dirty="0">
                <a:solidFill>
                  <a:srgbClr val="92D050"/>
                </a:solidFill>
                <a:effectLst/>
                <a:highlight>
                  <a:srgbClr val="FFFFFF"/>
                </a:highlight>
                <a:latin typeface="Times New Roman" panose="02020603050405020304" pitchFamily="18" charset="0"/>
                <a:cs typeface="Times New Roman" panose="02020603050405020304" pitchFamily="18" charset="0"/>
              </a:rPr>
              <a:t>(C5-C6)</a:t>
            </a:r>
            <a:r>
              <a:rPr lang="en-US" b="0" i="0" dirty="0">
                <a:solidFill>
                  <a:srgbClr val="92D050"/>
                </a:solidFill>
                <a:effectLst/>
                <a:highlight>
                  <a:srgbClr val="FFFFFF"/>
                </a:highlight>
                <a:latin typeface="Times New Roman" panose="02020603050405020304" pitchFamily="18" charset="0"/>
                <a:cs typeface="Times New Roman" panose="02020603050405020304" pitchFamily="18" charset="0"/>
              </a:rPr>
              <a:t>:</a:t>
            </a:r>
          </a:p>
          <a:p>
            <a:pPr marL="457200" lvl="1" indent="0" algn="l">
              <a:buNone/>
            </a:pP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Tapping the brachioradialis tendon at the forearm, about 1-2 inches above the wrist.</a:t>
            </a:r>
          </a:p>
          <a:p>
            <a:pPr marL="457200" lvl="1" indent="0" algn="l">
              <a:buNone/>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Response</a:t>
            </a: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 Contraction of the brachioradialis muscle, resulting in flexion and supination of the forearm.</a:t>
            </a:r>
          </a:p>
          <a:p>
            <a:pPr algn="l">
              <a:buFont typeface="+mj-lt"/>
              <a:buAutoNum type="arabicPeriod"/>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Triceps Reflex </a:t>
            </a:r>
            <a:r>
              <a:rPr lang="en-US" b="1" i="0" dirty="0">
                <a:solidFill>
                  <a:srgbClr val="92D050"/>
                </a:solidFill>
                <a:effectLst/>
                <a:highlight>
                  <a:srgbClr val="FFFFFF"/>
                </a:highlight>
                <a:latin typeface="Times New Roman" panose="02020603050405020304" pitchFamily="18" charset="0"/>
                <a:cs typeface="Times New Roman" panose="02020603050405020304" pitchFamily="18" charset="0"/>
              </a:rPr>
              <a:t>(C7-C8)</a:t>
            </a:r>
            <a:r>
              <a:rPr lang="en-US" b="0" i="0" dirty="0">
                <a:solidFill>
                  <a:srgbClr val="92D050"/>
                </a:solidFill>
                <a:effectLst/>
                <a:highlight>
                  <a:srgbClr val="FFFFFF"/>
                </a:highlight>
                <a:latin typeface="Times New Roman" panose="02020603050405020304" pitchFamily="18" charset="0"/>
                <a:cs typeface="Times New Roman" panose="02020603050405020304" pitchFamily="18" charset="0"/>
              </a:rPr>
              <a:t>:</a:t>
            </a:r>
          </a:p>
          <a:p>
            <a:pPr marL="457200" lvl="1" indent="0" algn="l">
              <a:buNone/>
            </a:pP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Tapping the triceps tendon just above the elbow.</a:t>
            </a:r>
          </a:p>
          <a:p>
            <a:pPr marL="457200" lvl="1" indent="0" algn="l">
              <a:buNone/>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Response</a:t>
            </a: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 Contraction of the triceps muscle, causing extension of the elbow.</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600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928D-989A-F39C-FD87-04300735377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C086F92-43E4-147B-74E8-A48C96E74CEE}"/>
              </a:ext>
            </a:extLst>
          </p:cNvPr>
          <p:cNvPicPr>
            <a:picLocks noGrp="1" noChangeAspect="1"/>
          </p:cNvPicPr>
          <p:nvPr>
            <p:ph idx="1"/>
          </p:nvPr>
        </p:nvPicPr>
        <p:blipFill>
          <a:blip r:embed="rId2"/>
          <a:stretch>
            <a:fillRect/>
          </a:stretch>
        </p:blipFill>
        <p:spPr>
          <a:xfrm>
            <a:off x="457200" y="457200"/>
            <a:ext cx="8574444" cy="5943600"/>
          </a:xfrm>
          <a:prstGeom prst="rect">
            <a:avLst/>
          </a:prstGeom>
        </p:spPr>
      </p:pic>
    </p:spTree>
    <p:extLst>
      <p:ext uri="{BB962C8B-B14F-4D97-AF65-F5344CB8AC3E}">
        <p14:creationId xmlns:p14="http://schemas.microsoft.com/office/powerpoint/2010/main" val="269420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015" y="533400"/>
            <a:ext cx="8125385" cy="5866606"/>
          </a:xfrm>
        </p:spPr>
      </p:pic>
    </p:spTree>
    <p:extLst>
      <p:ext uri="{BB962C8B-B14F-4D97-AF65-F5344CB8AC3E}">
        <p14:creationId xmlns:p14="http://schemas.microsoft.com/office/powerpoint/2010/main" val="378357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AA22-0934-3468-D46C-6EE9D5077A7B}"/>
              </a:ext>
            </a:extLst>
          </p:cNvPr>
          <p:cNvSpPr>
            <a:spLocks noGrp="1"/>
          </p:cNvSpPr>
          <p:nvPr>
            <p:ph type="title"/>
          </p:nvPr>
        </p:nvSpPr>
        <p:spPr/>
        <p:txBody>
          <a:bodyPr/>
          <a:lstStyle/>
          <a:p>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Brachioradialis Reflex</a:t>
            </a:r>
            <a:endParaRPr lang="en-US" dirty="0"/>
          </a:p>
        </p:txBody>
      </p:sp>
      <p:pic>
        <p:nvPicPr>
          <p:cNvPr id="4" name="Content Placeholder 3">
            <a:extLst>
              <a:ext uri="{FF2B5EF4-FFF2-40B4-BE49-F238E27FC236}">
                <a16:creationId xmlns:a16="http://schemas.microsoft.com/office/drawing/2014/main" id="{8D5FFCBE-6C8F-E80D-399E-40F72A552446}"/>
              </a:ext>
            </a:extLst>
          </p:cNvPr>
          <p:cNvPicPr>
            <a:picLocks noGrp="1" noChangeAspect="1"/>
          </p:cNvPicPr>
          <p:nvPr>
            <p:ph idx="1"/>
          </p:nvPr>
        </p:nvPicPr>
        <p:blipFill>
          <a:blip r:embed="rId2"/>
          <a:stretch>
            <a:fillRect/>
          </a:stretch>
        </p:blipFill>
        <p:spPr>
          <a:xfrm>
            <a:off x="1213604" y="1600200"/>
            <a:ext cx="6716791" cy="4525963"/>
          </a:xfrm>
          <a:prstGeom prst="rect">
            <a:avLst/>
          </a:prstGeom>
        </p:spPr>
      </p:pic>
    </p:spTree>
    <p:extLst>
      <p:ext uri="{BB962C8B-B14F-4D97-AF65-F5344CB8AC3E}">
        <p14:creationId xmlns:p14="http://schemas.microsoft.com/office/powerpoint/2010/main" val="266608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04800"/>
            <a:ext cx="8458200" cy="6261577"/>
          </a:xfrm>
        </p:spPr>
      </p:pic>
    </p:spTree>
    <p:extLst>
      <p:ext uri="{BB962C8B-B14F-4D97-AF65-F5344CB8AC3E}">
        <p14:creationId xmlns:p14="http://schemas.microsoft.com/office/powerpoint/2010/main" val="2300547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0B14-BC92-0451-1A06-00F8226385B9}"/>
              </a:ext>
            </a:extLst>
          </p:cNvPr>
          <p:cNvSpPr>
            <a:spLocks noGrp="1"/>
          </p:cNvSpPr>
          <p:nvPr>
            <p:ph type="title"/>
          </p:nvPr>
        </p:nvSpPr>
        <p:spPr/>
        <p:txBody>
          <a:bodyPr/>
          <a:lstStyle/>
          <a:p>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Triceps Reflex</a:t>
            </a:r>
            <a:endParaRPr lang="en-US" dirty="0"/>
          </a:p>
        </p:txBody>
      </p:sp>
      <p:pic>
        <p:nvPicPr>
          <p:cNvPr id="4" name="Content Placeholder 3">
            <a:extLst>
              <a:ext uri="{FF2B5EF4-FFF2-40B4-BE49-F238E27FC236}">
                <a16:creationId xmlns:a16="http://schemas.microsoft.com/office/drawing/2014/main" id="{09FB0F04-4DC7-0497-7334-66366215F634}"/>
              </a:ext>
            </a:extLst>
          </p:cNvPr>
          <p:cNvPicPr>
            <a:picLocks noGrp="1" noChangeAspect="1"/>
          </p:cNvPicPr>
          <p:nvPr>
            <p:ph idx="1"/>
          </p:nvPr>
        </p:nvPicPr>
        <p:blipFill>
          <a:blip r:embed="rId2"/>
          <a:stretch>
            <a:fillRect/>
          </a:stretch>
        </p:blipFill>
        <p:spPr>
          <a:xfrm>
            <a:off x="1295400" y="1156184"/>
            <a:ext cx="6220875" cy="5701816"/>
          </a:xfrm>
          <a:prstGeom prst="rect">
            <a:avLst/>
          </a:prstGeom>
        </p:spPr>
      </p:pic>
    </p:spTree>
    <p:extLst>
      <p:ext uri="{BB962C8B-B14F-4D97-AF65-F5344CB8AC3E}">
        <p14:creationId xmlns:p14="http://schemas.microsoft.com/office/powerpoint/2010/main" val="4138124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3B55-655E-93AA-D988-19FCE4565F8A}"/>
              </a:ext>
            </a:extLst>
          </p:cNvPr>
          <p:cNvSpPr>
            <a:spLocks noGrp="1"/>
          </p:cNvSpPr>
          <p:nvPr>
            <p:ph type="title"/>
          </p:nvPr>
        </p:nvSpPr>
        <p:spPr>
          <a:xfrm>
            <a:off x="457200" y="0"/>
            <a:ext cx="8229600" cy="1143000"/>
          </a:xfrm>
        </p:spPr>
        <p:txBody>
          <a:bodyPr>
            <a:normAutofit/>
          </a:bodyPr>
          <a:lstStyle/>
          <a:p>
            <a:r>
              <a:rPr lang="en-US" sz="4000" b="1" dirty="0">
                <a:latin typeface="Times New Roman" panose="02020603050405020304" pitchFamily="18" charset="0"/>
                <a:cs typeface="Times New Roman" panose="02020603050405020304" pitchFamily="18" charset="0"/>
              </a:rPr>
              <a:t>Deep tendon reflexes</a:t>
            </a:r>
          </a:p>
        </p:txBody>
      </p:sp>
      <p:sp>
        <p:nvSpPr>
          <p:cNvPr id="3" name="Content Placeholder 2">
            <a:extLst>
              <a:ext uri="{FF2B5EF4-FFF2-40B4-BE49-F238E27FC236}">
                <a16:creationId xmlns:a16="http://schemas.microsoft.com/office/drawing/2014/main" id="{77481CEB-379D-548E-002F-85F232F9688A}"/>
              </a:ext>
            </a:extLst>
          </p:cNvPr>
          <p:cNvSpPr>
            <a:spLocks noGrp="1"/>
          </p:cNvSpPr>
          <p:nvPr>
            <p:ph idx="1"/>
          </p:nvPr>
        </p:nvSpPr>
        <p:spPr>
          <a:xfrm>
            <a:off x="457200" y="1295400"/>
            <a:ext cx="8382000" cy="5287962"/>
          </a:xfrm>
        </p:spPr>
        <p:txBody>
          <a:bodyPr>
            <a:normAutofit fontScale="92500" lnSpcReduction="10000"/>
          </a:bodyPr>
          <a:lstStyle/>
          <a:p>
            <a:pPr marL="0" indent="0" algn="l">
              <a:buNone/>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4. Patellar Reflex </a:t>
            </a:r>
            <a:r>
              <a:rPr lang="en-US" b="1" i="0" dirty="0">
                <a:solidFill>
                  <a:srgbClr val="92D050"/>
                </a:solidFill>
                <a:effectLst/>
                <a:highlight>
                  <a:srgbClr val="FFFFFF"/>
                </a:highlight>
                <a:latin typeface="Times New Roman" panose="02020603050405020304" pitchFamily="18" charset="0"/>
                <a:cs typeface="Times New Roman" panose="02020603050405020304" pitchFamily="18" charset="0"/>
              </a:rPr>
              <a:t>(L2-L4)</a:t>
            </a:r>
            <a:r>
              <a:rPr lang="en-US" b="0" i="0" dirty="0">
                <a:solidFill>
                  <a:srgbClr val="92D050"/>
                </a:solidFill>
                <a:effectLst/>
                <a:highlight>
                  <a:srgbClr val="FFFFFF"/>
                </a:highlight>
                <a:latin typeface="Times New Roman" panose="02020603050405020304" pitchFamily="18" charset="0"/>
                <a:cs typeface="Times New Roman" panose="02020603050405020304" pitchFamily="18" charset="0"/>
              </a:rPr>
              <a:t>:</a:t>
            </a:r>
          </a:p>
          <a:p>
            <a:pPr marL="457200" lvl="1" indent="0" algn="l">
              <a:buNone/>
            </a:pP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Tapping the patellar tendon just below the kneecap.</a:t>
            </a:r>
          </a:p>
          <a:p>
            <a:pPr marL="457200" lvl="1" indent="0" algn="l">
              <a:buNone/>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Response</a:t>
            </a: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 Contraction of the quadriceps muscle, causing extension of the knee.</a:t>
            </a:r>
          </a:p>
          <a:p>
            <a:pPr marL="0" indent="0" algn="l">
              <a:buNone/>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5. Achilles Reflex </a:t>
            </a:r>
            <a:r>
              <a:rPr lang="en-US" b="1" i="0" dirty="0">
                <a:solidFill>
                  <a:srgbClr val="92D050"/>
                </a:solidFill>
                <a:effectLst/>
                <a:highlight>
                  <a:srgbClr val="FFFFFF"/>
                </a:highlight>
                <a:latin typeface="Times New Roman" panose="02020603050405020304" pitchFamily="18" charset="0"/>
                <a:cs typeface="Times New Roman" panose="02020603050405020304" pitchFamily="18" charset="0"/>
              </a:rPr>
              <a:t>(S1-S2)</a:t>
            </a:r>
            <a:r>
              <a:rPr lang="en-US" b="0" i="0" dirty="0">
                <a:solidFill>
                  <a:srgbClr val="92D050"/>
                </a:solidFill>
                <a:effectLst/>
                <a:highlight>
                  <a:srgbClr val="FFFFFF"/>
                </a:highlight>
                <a:latin typeface="Times New Roman" panose="02020603050405020304" pitchFamily="18" charset="0"/>
                <a:cs typeface="Times New Roman" panose="02020603050405020304" pitchFamily="18" charset="0"/>
              </a:rPr>
              <a:t>:</a:t>
            </a:r>
          </a:p>
          <a:p>
            <a:pPr marL="457200" lvl="1" indent="0" algn="l">
              <a:buNone/>
            </a:pP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Tapping the Achilles tendon at the back of the ankle.</a:t>
            </a:r>
          </a:p>
          <a:p>
            <a:pPr marL="457200" lvl="1" indent="0" algn="l">
              <a:buNone/>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Response</a:t>
            </a: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 causing plantar flexion of the foot.</a:t>
            </a:r>
          </a:p>
          <a:p>
            <a:pPr marL="0" indent="0" algn="l">
              <a:buNone/>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6. Jaw Jerk Reflex</a:t>
            </a: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 trigeminal N)</a:t>
            </a:r>
          </a:p>
          <a:p>
            <a:pPr marL="457200" lvl="1" indent="0" algn="l">
              <a:buNone/>
            </a:pP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Tapping the middle of the chin while the mouth is slightly open.</a:t>
            </a:r>
          </a:p>
          <a:p>
            <a:pPr marL="457200" lvl="1" indent="0" algn="l">
              <a:buNone/>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Response</a:t>
            </a: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 Contraction of the masseter and temporalis muscles, causing the jaw to jerk upwards.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415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708C-3C49-D33F-7E58-7F34B679BE06}"/>
              </a:ext>
            </a:extLst>
          </p:cNvPr>
          <p:cNvSpPr>
            <a:spLocks noGrp="1"/>
          </p:cNvSpPr>
          <p:nvPr>
            <p:ph type="title"/>
          </p:nvPr>
        </p:nvSpPr>
        <p:spPr>
          <a:xfrm>
            <a:off x="457200" y="-20320"/>
            <a:ext cx="8229600" cy="1143000"/>
          </a:xfrm>
        </p:spPr>
        <p:txBody>
          <a:bodyPr>
            <a:normAutofit/>
          </a:bodyPr>
          <a:lstStyle/>
          <a:p>
            <a:r>
              <a:rPr lang="en-US" sz="3600" b="1" i="0" dirty="0">
                <a:solidFill>
                  <a:srgbClr val="0D0D0D"/>
                </a:solidFill>
                <a:effectLst/>
                <a:highlight>
                  <a:srgbClr val="FFFFFF"/>
                </a:highlight>
                <a:latin typeface="Times New Roman" panose="02020603050405020304" pitchFamily="18" charset="0"/>
                <a:cs typeface="Times New Roman" panose="02020603050405020304" pitchFamily="18" charset="0"/>
              </a:rPr>
              <a:t>Patellar Reflex</a:t>
            </a:r>
            <a:endParaRPr lang="en-US" sz="3600" dirty="0"/>
          </a:p>
        </p:txBody>
      </p:sp>
      <p:sp>
        <p:nvSpPr>
          <p:cNvPr id="5" name="Rectangle 4">
            <a:extLst>
              <a:ext uri="{FF2B5EF4-FFF2-40B4-BE49-F238E27FC236}">
                <a16:creationId xmlns:a16="http://schemas.microsoft.com/office/drawing/2014/main" id="{48C5311F-C0DA-4311-58D0-73C1EE2861FF}"/>
              </a:ext>
            </a:extLst>
          </p:cNvPr>
          <p:cNvSpPr/>
          <p:nvPr/>
        </p:nvSpPr>
        <p:spPr>
          <a:xfrm>
            <a:off x="6934200" y="1122680"/>
            <a:ext cx="1524000" cy="685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306CEF2-031E-D4BB-76D8-5503F17F0E30}"/>
              </a:ext>
            </a:extLst>
          </p:cNvPr>
          <p:cNvSpPr/>
          <p:nvPr/>
        </p:nvSpPr>
        <p:spPr>
          <a:xfrm>
            <a:off x="6537960" y="5415571"/>
            <a:ext cx="2148840" cy="11119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768391CA-8735-7F5F-CD7F-D3A7FF534C1A}"/>
              </a:ext>
            </a:extLst>
          </p:cNvPr>
          <p:cNvPicPr>
            <a:picLocks noGrp="1" noChangeAspect="1"/>
          </p:cNvPicPr>
          <p:nvPr>
            <p:ph idx="1"/>
          </p:nvPr>
        </p:nvPicPr>
        <p:blipFill>
          <a:blip r:embed="rId2"/>
          <a:stretch>
            <a:fillRect/>
          </a:stretch>
        </p:blipFill>
        <p:spPr>
          <a:xfrm>
            <a:off x="76200" y="990599"/>
            <a:ext cx="8763000" cy="5536883"/>
          </a:xfrm>
        </p:spPr>
      </p:pic>
    </p:spTree>
    <p:extLst>
      <p:ext uri="{BB962C8B-B14F-4D97-AF65-F5344CB8AC3E}">
        <p14:creationId xmlns:p14="http://schemas.microsoft.com/office/powerpoint/2010/main" val="2039900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42F0-3822-D0C4-EB2B-59DB35D080D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32FAEF3-2977-096C-8B01-C8A6AF24E00C}"/>
              </a:ext>
            </a:extLst>
          </p:cNvPr>
          <p:cNvPicPr>
            <a:picLocks noGrp="1" noChangeAspect="1"/>
          </p:cNvPicPr>
          <p:nvPr>
            <p:ph idx="1"/>
          </p:nvPr>
        </p:nvPicPr>
        <p:blipFill>
          <a:blip r:embed="rId2"/>
          <a:stretch>
            <a:fillRect/>
          </a:stretch>
        </p:blipFill>
        <p:spPr>
          <a:xfrm>
            <a:off x="609600" y="381000"/>
            <a:ext cx="8458200" cy="6382259"/>
          </a:xfrm>
          <a:prstGeom prst="rect">
            <a:avLst/>
          </a:prstGeom>
        </p:spPr>
      </p:pic>
    </p:spTree>
    <p:extLst>
      <p:ext uri="{BB962C8B-B14F-4D97-AF65-F5344CB8AC3E}">
        <p14:creationId xmlns:p14="http://schemas.microsoft.com/office/powerpoint/2010/main" val="3508104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A19D-46AC-A10F-CF30-DE70D3EF53A7}"/>
              </a:ext>
            </a:extLst>
          </p:cNvPr>
          <p:cNvSpPr>
            <a:spLocks noGrp="1"/>
          </p:cNvSpPr>
          <p:nvPr>
            <p:ph type="title"/>
          </p:nvPr>
        </p:nvSpPr>
        <p:spPr/>
        <p:txBody>
          <a:bodyPr>
            <a:normAutofit fontScale="90000"/>
          </a:bodyPr>
          <a:lstStyle/>
          <a:p>
            <a:r>
              <a:rPr lang="en-US" b="1" dirty="0">
                <a:solidFill>
                  <a:srgbClr val="0D0D0D"/>
                </a:solidFill>
                <a:highlight>
                  <a:srgbClr val="FFFFFF"/>
                </a:highlight>
                <a:latin typeface="Söhne"/>
              </a:rPr>
              <a:t>Upper Motor Neuron Lesions</a:t>
            </a:r>
            <a:br>
              <a:rPr lang="en-US" b="1" dirty="0">
                <a:solidFill>
                  <a:srgbClr val="0D0D0D"/>
                </a:solidFill>
                <a:highlight>
                  <a:srgbClr val="FFFFFF"/>
                </a:highlight>
                <a:latin typeface="Söhne"/>
              </a:rPr>
            </a:br>
            <a:endParaRPr lang="en-US" dirty="0"/>
          </a:p>
        </p:txBody>
      </p:sp>
      <p:sp>
        <p:nvSpPr>
          <p:cNvPr id="3" name="Content Placeholder 2">
            <a:extLst>
              <a:ext uri="{FF2B5EF4-FFF2-40B4-BE49-F238E27FC236}">
                <a16:creationId xmlns:a16="http://schemas.microsoft.com/office/drawing/2014/main" id="{7CBDB448-5148-D631-AE29-7C178812DE43}"/>
              </a:ext>
            </a:extLst>
          </p:cNvPr>
          <p:cNvSpPr>
            <a:spLocks noGrp="1"/>
          </p:cNvSpPr>
          <p:nvPr>
            <p:ph idx="1"/>
          </p:nvPr>
        </p:nvSpPr>
        <p:spPr/>
        <p:txBody>
          <a:bodyPr>
            <a:normAutofit/>
          </a:bodyPr>
          <a:lstStyle/>
          <a:p>
            <a:pPr algn="l">
              <a:buFont typeface="Arial" panose="020B0604020202020204" pitchFamily="34" charset="0"/>
              <a:buChar char="•"/>
            </a:pP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UMN lesions occur in the neurons that originate in the motor region of the cerebral cortex or the brainstem and travel down to the </a:t>
            </a: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spinal cord</a:t>
            </a: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 where they synapse with lower motor neurons (LMNs).</a:t>
            </a:r>
          </a:p>
          <a:p>
            <a:pPr algn="l">
              <a:buFont typeface="Arial" panose="020B0604020202020204" pitchFamily="34" charset="0"/>
              <a:buChar char="•"/>
            </a:pPr>
            <a:r>
              <a:rPr lang="en-US" b="1" i="0" dirty="0">
                <a:solidFill>
                  <a:srgbClr val="92D050"/>
                </a:solidFill>
                <a:effectLst/>
                <a:highlight>
                  <a:srgbClr val="FFFFFF"/>
                </a:highlight>
                <a:latin typeface="Times New Roman" panose="02020603050405020304" pitchFamily="18" charset="0"/>
                <a:cs typeface="Times New Roman" panose="02020603050405020304" pitchFamily="18" charset="0"/>
              </a:rPr>
              <a:t>Common Causes</a:t>
            </a:r>
            <a:r>
              <a:rPr lang="en-US" b="0" i="0" dirty="0">
                <a:solidFill>
                  <a:srgbClr val="92D050"/>
                </a:solidFill>
                <a:effectLst/>
                <a:highlight>
                  <a:srgbClr val="FFFFFF"/>
                </a:highlight>
                <a:latin typeface="Times New Roman" panose="02020603050405020304" pitchFamily="18" charset="0"/>
                <a:cs typeface="Times New Roman" panose="02020603050405020304" pitchFamily="18" charset="0"/>
              </a:rPr>
              <a:t>: Stroke, spinal cord injury, multiple sclerosis, cerebral palsy, traumatic brain injury, and neurodegenerative diseases</a:t>
            </a:r>
            <a:endParaRPr lang="en-US"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4003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00"/>
                </a:solidFill>
                <a:latin typeface="Times New Roman" pitchFamily="18" charset="0"/>
                <a:ea typeface="Times New Roman"/>
                <a:cs typeface="Times New Roman" pitchFamily="18" charset="0"/>
              </a:rPr>
              <a:t>Examination  of the motor system</a:t>
            </a:r>
            <a:br>
              <a:rPr lang="en-US" b="1" dirty="0">
                <a:solidFill>
                  <a:srgbClr val="000000"/>
                </a:solidFill>
                <a:latin typeface="Times New Roman" pitchFamily="18" charset="0"/>
                <a:ea typeface="Times New Roman"/>
                <a:cs typeface="Times New Roman" pitchFamily="18" charset="0"/>
              </a:rPr>
            </a:br>
            <a:endParaRPr lang="en-US" dirty="0"/>
          </a:p>
        </p:txBody>
      </p:sp>
      <p:sp>
        <p:nvSpPr>
          <p:cNvPr id="3" name="Content Placeholder 2"/>
          <p:cNvSpPr>
            <a:spLocks noGrp="1"/>
          </p:cNvSpPr>
          <p:nvPr>
            <p:ph idx="1"/>
          </p:nvPr>
        </p:nvSpPr>
        <p:spPr/>
        <p:txBody>
          <a:bodyPr>
            <a:normAutofit/>
          </a:bodyPr>
          <a:lstStyle/>
          <a:p>
            <a:pPr marL="0" lvl="0" indent="0" algn="justLow">
              <a:spcBef>
                <a:spcPts val="0"/>
              </a:spcBef>
              <a:buNone/>
              <a:tabLst>
                <a:tab pos="1059815" algn="l"/>
              </a:tabLst>
            </a:pPr>
            <a:endParaRPr lang="en-US" sz="2400" dirty="0">
              <a:solidFill>
                <a:srgbClr val="000000"/>
              </a:solidFill>
              <a:latin typeface="Times New Roman" pitchFamily="18" charset="0"/>
              <a:ea typeface="Times New Roman"/>
              <a:cs typeface="Times New Roman" pitchFamily="18" charset="0"/>
            </a:endParaRPr>
          </a:p>
          <a:p>
            <a:pPr marL="0" algn="justLow">
              <a:spcBef>
                <a:spcPts val="0"/>
              </a:spcBef>
            </a:pPr>
            <a:r>
              <a:rPr lang="en-US" sz="3600" dirty="0">
                <a:solidFill>
                  <a:srgbClr val="000000"/>
                </a:solidFill>
                <a:latin typeface="Times New Roman" pitchFamily="18" charset="0"/>
                <a:ea typeface="Times New Roman"/>
                <a:cs typeface="Times New Roman" pitchFamily="18" charset="0"/>
              </a:rPr>
              <a:t>It includes the following:</a:t>
            </a:r>
            <a:endParaRPr lang="en-US" dirty="0">
              <a:solidFill>
                <a:srgbClr val="000000"/>
              </a:solidFill>
              <a:latin typeface="Times New Roman" pitchFamily="18" charset="0"/>
              <a:ea typeface="Times New Roman"/>
              <a:cs typeface="Times New Roman" pitchFamily="18" charset="0"/>
            </a:endParaRPr>
          </a:p>
          <a:p>
            <a:pPr marL="1428750" lvl="2" indent="-514350" algn="justLow">
              <a:spcBef>
                <a:spcPts val="0"/>
              </a:spcBef>
              <a:buFont typeface="+mj-lt"/>
              <a:buAutoNum type="arabicPeriod"/>
              <a:tabLst>
                <a:tab pos="1371600" algn="l"/>
              </a:tabLst>
            </a:pPr>
            <a:r>
              <a:rPr lang="en-US" sz="2800" dirty="0">
                <a:solidFill>
                  <a:srgbClr val="000000"/>
                </a:solidFill>
                <a:latin typeface="Times New Roman" pitchFamily="18" charset="0"/>
                <a:ea typeface="Times New Roman"/>
                <a:cs typeface="Times New Roman" pitchFamily="18" charset="0"/>
              </a:rPr>
              <a:t>Size, tone and power of the muscles</a:t>
            </a:r>
            <a:endParaRPr lang="en-US" dirty="0">
              <a:solidFill>
                <a:srgbClr val="000000"/>
              </a:solidFill>
              <a:latin typeface="Times New Roman" pitchFamily="18" charset="0"/>
              <a:ea typeface="Times New Roman"/>
              <a:cs typeface="Times New Roman" pitchFamily="18" charset="0"/>
            </a:endParaRPr>
          </a:p>
          <a:p>
            <a:pPr marL="1428750" lvl="2" indent="-514350" algn="justLow">
              <a:spcBef>
                <a:spcPts val="0"/>
              </a:spcBef>
              <a:buFont typeface="+mj-lt"/>
              <a:buAutoNum type="arabicPeriod"/>
              <a:tabLst>
                <a:tab pos="1371600" algn="l"/>
              </a:tabLst>
            </a:pPr>
            <a:r>
              <a:rPr lang="en-US" sz="2800" dirty="0">
                <a:solidFill>
                  <a:srgbClr val="000000"/>
                </a:solidFill>
                <a:latin typeface="Times New Roman" pitchFamily="18" charset="0"/>
                <a:ea typeface="Times New Roman"/>
                <a:cs typeface="Times New Roman" pitchFamily="18" charset="0"/>
              </a:rPr>
              <a:t>Coordination of movement</a:t>
            </a:r>
            <a:endParaRPr lang="en-US" dirty="0">
              <a:solidFill>
                <a:srgbClr val="000000"/>
              </a:solidFill>
              <a:latin typeface="Times New Roman" pitchFamily="18" charset="0"/>
              <a:ea typeface="Times New Roman"/>
              <a:cs typeface="Times New Roman" pitchFamily="18" charset="0"/>
            </a:endParaRPr>
          </a:p>
          <a:p>
            <a:pPr marL="1428750" lvl="2" indent="-514350" algn="justLow">
              <a:spcBef>
                <a:spcPts val="0"/>
              </a:spcBef>
              <a:buFont typeface="+mj-lt"/>
              <a:buAutoNum type="arabicPeriod"/>
              <a:tabLst>
                <a:tab pos="1371600" algn="l"/>
              </a:tabLst>
            </a:pPr>
            <a:r>
              <a:rPr lang="en-US" sz="2800" dirty="0">
                <a:solidFill>
                  <a:srgbClr val="000000"/>
                </a:solidFill>
                <a:latin typeface="Times New Roman" pitchFamily="18" charset="0"/>
                <a:ea typeface="Times New Roman"/>
                <a:cs typeface="Times New Roman" pitchFamily="18" charset="0"/>
              </a:rPr>
              <a:t>Gait</a:t>
            </a:r>
            <a:endParaRPr lang="en-US" dirty="0">
              <a:solidFill>
                <a:srgbClr val="000000"/>
              </a:solidFill>
              <a:latin typeface="Times New Roman" pitchFamily="18" charset="0"/>
              <a:ea typeface="Times New Roman"/>
              <a:cs typeface="Times New Roman" pitchFamily="18" charset="0"/>
            </a:endParaRPr>
          </a:p>
          <a:p>
            <a:pPr marL="1428750" lvl="2" indent="-514350" algn="justLow">
              <a:spcBef>
                <a:spcPts val="0"/>
              </a:spcBef>
              <a:buFont typeface="+mj-lt"/>
              <a:buAutoNum type="arabicPeriod"/>
              <a:tabLst>
                <a:tab pos="1371600" algn="l"/>
              </a:tabLst>
            </a:pPr>
            <a:r>
              <a:rPr lang="en-US" sz="2800" dirty="0">
                <a:solidFill>
                  <a:srgbClr val="000000"/>
                </a:solidFill>
                <a:latin typeface="Times New Roman" pitchFamily="18" charset="0"/>
                <a:ea typeface="Times New Roman"/>
                <a:cs typeface="Times New Roman" pitchFamily="18" charset="0"/>
              </a:rPr>
              <a:t>Reflexes</a:t>
            </a:r>
            <a:endParaRPr lang="en-US" dirty="0">
              <a:solidFill>
                <a:srgbClr val="000000"/>
              </a:solidFill>
              <a:latin typeface="Times New Roman" pitchFamily="18" charset="0"/>
              <a:ea typeface="Times New Roman"/>
              <a:cs typeface="Times New Roman" pitchFamily="18" charset="0"/>
            </a:endParaRP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867965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87F6-0B6E-6EF5-40E4-B948DD2D888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81D6450-B555-D9B5-AFFC-3CEECC7E2F3E}"/>
              </a:ext>
            </a:extLst>
          </p:cNvPr>
          <p:cNvPicPr>
            <a:picLocks noGrp="1" noChangeAspect="1"/>
          </p:cNvPicPr>
          <p:nvPr>
            <p:ph idx="1"/>
          </p:nvPr>
        </p:nvPicPr>
        <p:blipFill>
          <a:blip r:embed="rId2"/>
          <a:stretch>
            <a:fillRect/>
          </a:stretch>
        </p:blipFill>
        <p:spPr>
          <a:xfrm>
            <a:off x="1409700" y="152400"/>
            <a:ext cx="6324600" cy="6705600"/>
          </a:xfrm>
        </p:spPr>
      </p:pic>
    </p:spTree>
    <p:extLst>
      <p:ext uri="{BB962C8B-B14F-4D97-AF65-F5344CB8AC3E}">
        <p14:creationId xmlns:p14="http://schemas.microsoft.com/office/powerpoint/2010/main" val="3509891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EDF9-2F82-6D9B-C8AE-925444588072}"/>
              </a:ext>
            </a:extLst>
          </p:cNvPr>
          <p:cNvSpPr>
            <a:spLocks noGrp="1"/>
          </p:cNvSpPr>
          <p:nvPr>
            <p:ph type="title"/>
          </p:nvPr>
        </p:nvSpPr>
        <p:spPr/>
        <p:txBody>
          <a:bodyPr>
            <a:normAutofit fontScale="90000"/>
          </a:bodyPr>
          <a:lstStyle/>
          <a:p>
            <a:r>
              <a:rPr lang="en-US" b="1" dirty="0">
                <a:solidFill>
                  <a:srgbClr val="0D0D0D"/>
                </a:solidFill>
                <a:highlight>
                  <a:srgbClr val="FFFFFF"/>
                </a:highlight>
                <a:latin typeface="Times New Roman" panose="02020603050405020304" pitchFamily="18" charset="0"/>
                <a:cs typeface="Times New Roman" panose="02020603050405020304" pitchFamily="18" charset="0"/>
              </a:rPr>
              <a:t>Lower Motor Neuron Lesions</a:t>
            </a:r>
            <a:br>
              <a:rPr lang="en-US" b="1" dirty="0">
                <a:solidFill>
                  <a:srgbClr val="0D0D0D"/>
                </a:solidFill>
                <a:highlight>
                  <a:srgbClr val="FFFFFF"/>
                </a:highlight>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71E3630-17EF-55C2-E87C-C82C31297BCE}"/>
              </a:ext>
            </a:extLst>
          </p:cNvPr>
          <p:cNvSpPr>
            <a:spLocks noGrp="1"/>
          </p:cNvSpPr>
          <p:nvPr>
            <p:ph idx="1"/>
          </p:nvPr>
        </p:nvSpPr>
        <p:spPr/>
        <p:txBody>
          <a:bodyPr>
            <a:normAutofit/>
          </a:bodyPr>
          <a:lstStyle/>
          <a:p>
            <a:pPr algn="l">
              <a:buFont typeface="Arial" panose="020B0604020202020204" pitchFamily="34" charset="0"/>
              <a:buChar char="•"/>
            </a:pP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Damage to the nerve cells that directly control muscle movements, which are located in the spinal cord and brainstem and their axons extend out to the muscles.</a:t>
            </a:r>
          </a:p>
          <a:p>
            <a:pPr algn="l">
              <a:buFont typeface="Arial" panose="020B0604020202020204" pitchFamily="34" charset="0"/>
              <a:buChar char="•"/>
            </a:pPr>
            <a:r>
              <a:rPr lang="en-US" b="1" i="0" dirty="0">
                <a:solidFill>
                  <a:srgbClr val="92D050"/>
                </a:solidFill>
                <a:effectLst/>
                <a:highlight>
                  <a:srgbClr val="FFFFFF"/>
                </a:highlight>
                <a:latin typeface="Times New Roman" panose="02020603050405020304" pitchFamily="18" charset="0"/>
                <a:cs typeface="Times New Roman" panose="02020603050405020304" pitchFamily="18" charset="0"/>
              </a:rPr>
              <a:t>Common Causes</a:t>
            </a:r>
            <a:r>
              <a:rPr lang="en-US" b="0" i="0" dirty="0">
                <a:solidFill>
                  <a:srgbClr val="92D050"/>
                </a:solidFill>
                <a:effectLst/>
                <a:highlight>
                  <a:srgbClr val="FFFFFF"/>
                </a:highlight>
                <a:latin typeface="Times New Roman" panose="02020603050405020304" pitchFamily="18" charset="0"/>
                <a:cs typeface="Times New Roman" panose="02020603050405020304" pitchFamily="18" charset="0"/>
              </a:rPr>
              <a:t>: Spinal cord injury, peripheral nerve injury, poliomyelitis, amyotrophic lateral sclerosis (ALS), and other neuropathies.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615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0000"/>
                </a:solidFill>
                <a:latin typeface="Times New Roman"/>
                <a:ea typeface="Times New Roman"/>
                <a:cs typeface="+mn-cs"/>
              </a:rPr>
              <a:t>Motor neuron lesion</a:t>
            </a:r>
            <a:endParaRPr lang="en-US" sz="4800" dirty="0"/>
          </a:p>
        </p:txBody>
      </p:sp>
      <p:sp>
        <p:nvSpPr>
          <p:cNvPr id="3" name="Content Placeholder 2"/>
          <p:cNvSpPr>
            <a:spLocks noGrp="1"/>
          </p:cNvSpPr>
          <p:nvPr>
            <p:ph idx="1"/>
          </p:nvPr>
        </p:nvSpPr>
        <p:spPr/>
        <p:txBody>
          <a:bodyPr/>
          <a:lstStyle/>
          <a:p>
            <a:pPr marL="0" algn="justLow">
              <a:spcBef>
                <a:spcPts val="0"/>
              </a:spcBef>
            </a:pPr>
            <a:r>
              <a:rPr lang="en-US" dirty="0">
                <a:solidFill>
                  <a:srgbClr val="000000"/>
                </a:solidFill>
                <a:latin typeface="Times New Roman"/>
                <a:ea typeface="Times New Roman"/>
              </a:rPr>
              <a:t>There are two types of motor neuron lesion:</a:t>
            </a:r>
            <a:endParaRPr lang="en-US" sz="2800" dirty="0">
              <a:solidFill>
                <a:srgbClr val="000000"/>
              </a:solidFill>
              <a:latin typeface="Arial"/>
              <a:ea typeface="Times New Roman"/>
            </a:endParaRPr>
          </a:p>
          <a:p>
            <a:pPr lvl="0" algn="justLow">
              <a:spcBef>
                <a:spcPts val="0"/>
              </a:spcBef>
              <a:buFont typeface="+mj-lt"/>
              <a:buAutoNum type="arabicPeriod"/>
              <a:tabLst>
                <a:tab pos="457200" algn="l"/>
              </a:tabLst>
            </a:pPr>
            <a:r>
              <a:rPr lang="en-US" b="1" dirty="0">
                <a:solidFill>
                  <a:srgbClr val="000000"/>
                </a:solidFill>
                <a:latin typeface="Times New Roman"/>
                <a:ea typeface="Times New Roman"/>
              </a:rPr>
              <a:t>Upper motor neuron lesion</a:t>
            </a:r>
            <a:r>
              <a:rPr lang="en-US" dirty="0">
                <a:solidFill>
                  <a:srgbClr val="000000"/>
                </a:solidFill>
                <a:latin typeface="Times New Roman"/>
                <a:ea typeface="Times New Roman"/>
              </a:rPr>
              <a:t> (UMNL)</a:t>
            </a:r>
            <a:endParaRPr lang="en-US" sz="2800" dirty="0">
              <a:solidFill>
                <a:srgbClr val="000000"/>
              </a:solidFill>
              <a:latin typeface="Arial"/>
              <a:ea typeface="Times New Roman"/>
            </a:endParaRPr>
          </a:p>
          <a:p>
            <a:pPr lvl="1" algn="justLow">
              <a:spcBef>
                <a:spcPts val="0"/>
              </a:spcBef>
              <a:buFont typeface="Symbol"/>
              <a:buChar char=""/>
              <a:tabLst>
                <a:tab pos="693420" algn="l"/>
              </a:tabLst>
            </a:pPr>
            <a:r>
              <a:rPr lang="en-US" dirty="0">
                <a:solidFill>
                  <a:srgbClr val="000000"/>
                </a:solidFill>
                <a:latin typeface="Times New Roman"/>
                <a:ea typeface="Times New Roman"/>
              </a:rPr>
              <a:t>Deep reflexes are exaggerated</a:t>
            </a:r>
            <a:endParaRPr lang="en-US" sz="2400" dirty="0">
              <a:solidFill>
                <a:srgbClr val="000000"/>
              </a:solidFill>
              <a:latin typeface="Arial"/>
              <a:ea typeface="Times New Roman"/>
            </a:endParaRPr>
          </a:p>
          <a:p>
            <a:pPr lvl="1" algn="justLow">
              <a:spcBef>
                <a:spcPts val="0"/>
              </a:spcBef>
              <a:buFont typeface="Symbol"/>
              <a:buChar char=""/>
              <a:tabLst>
                <a:tab pos="693420" algn="l"/>
              </a:tabLst>
            </a:pPr>
            <a:r>
              <a:rPr lang="en-US" dirty="0">
                <a:solidFill>
                  <a:srgbClr val="000000"/>
                </a:solidFill>
                <a:latin typeface="Times New Roman"/>
                <a:ea typeface="Times New Roman"/>
              </a:rPr>
              <a:t>Superficial reflexes are lost</a:t>
            </a:r>
            <a:endParaRPr lang="en-US" sz="2400" dirty="0">
              <a:solidFill>
                <a:srgbClr val="000000"/>
              </a:solidFill>
              <a:latin typeface="Arial"/>
              <a:ea typeface="Times New Roman"/>
            </a:endParaRPr>
          </a:p>
          <a:p>
            <a:pPr lvl="1" algn="justLow">
              <a:spcBef>
                <a:spcPts val="0"/>
              </a:spcBef>
              <a:buFont typeface="Symbol"/>
              <a:buChar char=""/>
              <a:tabLst>
                <a:tab pos="693420" algn="l"/>
              </a:tabLst>
            </a:pPr>
            <a:r>
              <a:rPr lang="en-US" dirty="0" err="1">
                <a:solidFill>
                  <a:srgbClr val="000000"/>
                </a:solidFill>
                <a:latin typeface="Times New Roman"/>
                <a:ea typeface="Times New Roman"/>
              </a:rPr>
              <a:t>Babniski’s</a:t>
            </a:r>
            <a:r>
              <a:rPr lang="en-US" dirty="0">
                <a:solidFill>
                  <a:srgbClr val="000000"/>
                </a:solidFill>
                <a:latin typeface="Times New Roman"/>
                <a:ea typeface="Times New Roman"/>
              </a:rPr>
              <a:t> sign become positive (upward planter response)</a:t>
            </a:r>
            <a:endParaRPr lang="en-US" sz="2400" dirty="0">
              <a:solidFill>
                <a:srgbClr val="000000"/>
              </a:solidFill>
              <a:latin typeface="Arial"/>
              <a:ea typeface="Times New Roman"/>
            </a:endParaRPr>
          </a:p>
          <a:p>
            <a:pPr lvl="0" algn="justLow">
              <a:spcBef>
                <a:spcPts val="0"/>
              </a:spcBef>
              <a:buFont typeface="+mj-lt"/>
              <a:buAutoNum type="arabicPeriod"/>
              <a:tabLst>
                <a:tab pos="457200" algn="l"/>
              </a:tabLst>
            </a:pPr>
            <a:r>
              <a:rPr lang="en-US" b="1" dirty="0">
                <a:solidFill>
                  <a:srgbClr val="000000"/>
                </a:solidFill>
                <a:latin typeface="Times New Roman"/>
                <a:ea typeface="Times New Roman"/>
              </a:rPr>
              <a:t>Lower motor neuron lesion</a:t>
            </a:r>
            <a:r>
              <a:rPr lang="en-US" dirty="0">
                <a:solidFill>
                  <a:srgbClr val="000000"/>
                </a:solidFill>
                <a:latin typeface="Times New Roman"/>
                <a:ea typeface="Times New Roman"/>
              </a:rPr>
              <a:t> (LMNL)</a:t>
            </a:r>
            <a:endParaRPr lang="en-US" sz="2800" dirty="0">
              <a:solidFill>
                <a:srgbClr val="000000"/>
              </a:solidFill>
              <a:latin typeface="Arial"/>
              <a:ea typeface="Times New Roman"/>
            </a:endParaRPr>
          </a:p>
          <a:p>
            <a:pPr lvl="0" algn="justLow">
              <a:spcBef>
                <a:spcPts val="0"/>
              </a:spcBef>
              <a:buFont typeface="Symbol"/>
              <a:buChar char=""/>
              <a:tabLst>
                <a:tab pos="720090" algn="l"/>
              </a:tabLst>
            </a:pPr>
            <a:r>
              <a:rPr lang="en-US" dirty="0">
                <a:solidFill>
                  <a:srgbClr val="000000"/>
                </a:solidFill>
                <a:latin typeface="Times New Roman"/>
                <a:ea typeface="Times New Roman"/>
              </a:rPr>
              <a:t>Deep and superficial reflexes are lost</a:t>
            </a:r>
          </a:p>
          <a:p>
            <a:pPr algn="justLow">
              <a:spcBef>
                <a:spcPts val="0"/>
              </a:spcBef>
              <a:buFont typeface="Symbol"/>
              <a:buChar char=""/>
              <a:tabLst>
                <a:tab pos="720090" algn="l"/>
              </a:tabLst>
            </a:pPr>
            <a:r>
              <a:rPr lang="en-US" sz="2400" dirty="0" err="1">
                <a:solidFill>
                  <a:srgbClr val="000000"/>
                </a:solidFill>
                <a:latin typeface="Times New Roman"/>
                <a:ea typeface="Times New Roman"/>
              </a:rPr>
              <a:t>Babniski’s</a:t>
            </a:r>
            <a:r>
              <a:rPr lang="en-US" sz="2400" dirty="0">
                <a:solidFill>
                  <a:srgbClr val="000000"/>
                </a:solidFill>
                <a:latin typeface="Times New Roman"/>
                <a:ea typeface="Times New Roman"/>
              </a:rPr>
              <a:t> sign become negative (downward planter response)</a:t>
            </a:r>
            <a:endParaRPr lang="en-US" sz="2400" dirty="0">
              <a:solidFill>
                <a:srgbClr val="000000"/>
              </a:solidFill>
              <a:latin typeface="Arial"/>
              <a:ea typeface="Times New Roman"/>
            </a:endParaRPr>
          </a:p>
          <a:p>
            <a:pPr marL="0" lvl="0" indent="0" algn="justLow">
              <a:spcBef>
                <a:spcPts val="0"/>
              </a:spcBef>
              <a:buNone/>
              <a:tabLst>
                <a:tab pos="720090" algn="l"/>
              </a:tabLst>
            </a:pPr>
            <a:endParaRPr lang="en-US" sz="2800" dirty="0">
              <a:solidFill>
                <a:srgbClr val="000000"/>
              </a:solidFill>
              <a:latin typeface="Arial"/>
              <a:ea typeface="Times New Roman"/>
            </a:endParaRPr>
          </a:p>
          <a:p>
            <a:endParaRPr lang="en-US" dirty="0"/>
          </a:p>
        </p:txBody>
      </p:sp>
    </p:spTree>
    <p:extLst>
      <p:ext uri="{BB962C8B-B14F-4D97-AF65-F5344CB8AC3E}">
        <p14:creationId xmlns:p14="http://schemas.microsoft.com/office/powerpoint/2010/main" val="679283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67" y="685800"/>
            <a:ext cx="8938833" cy="5486400"/>
          </a:xfrm>
        </p:spPr>
      </p:pic>
    </p:spTree>
    <p:extLst>
      <p:ext uri="{BB962C8B-B14F-4D97-AF65-F5344CB8AC3E}">
        <p14:creationId xmlns:p14="http://schemas.microsoft.com/office/powerpoint/2010/main" val="3856430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AEF3E-F0F2-3771-34E9-4C88BD22F85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E9D2FB5-EB3F-9BA0-9D72-A61EF71080AF}"/>
              </a:ext>
            </a:extLst>
          </p:cNvPr>
          <p:cNvPicPr>
            <a:picLocks noGrp="1" noChangeAspect="1"/>
          </p:cNvPicPr>
          <p:nvPr>
            <p:ph idx="1"/>
          </p:nvPr>
        </p:nvPicPr>
        <p:blipFill rotWithShape="1">
          <a:blip r:embed="rId2"/>
          <a:srcRect t="4117" b="24760"/>
          <a:stretch/>
        </p:blipFill>
        <p:spPr>
          <a:xfrm>
            <a:off x="457200" y="0"/>
            <a:ext cx="8381999" cy="6858000"/>
          </a:xfrm>
          <a:prstGeom prst="rect">
            <a:avLst/>
          </a:prstGeom>
        </p:spPr>
      </p:pic>
    </p:spTree>
    <p:extLst>
      <p:ext uri="{BB962C8B-B14F-4D97-AF65-F5344CB8AC3E}">
        <p14:creationId xmlns:p14="http://schemas.microsoft.com/office/powerpoint/2010/main" val="220516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a:solidFill>
                  <a:srgbClr val="000000"/>
                </a:solidFill>
                <a:latin typeface="Times New Roman"/>
                <a:ea typeface="Times New Roman"/>
              </a:rPr>
              <a:t>Reflexes:</a:t>
            </a:r>
            <a:endParaRPr lang="en-US" dirty="0"/>
          </a:p>
        </p:txBody>
      </p:sp>
      <p:sp>
        <p:nvSpPr>
          <p:cNvPr id="3" name="Content Placeholder 2"/>
          <p:cNvSpPr>
            <a:spLocks noGrp="1"/>
          </p:cNvSpPr>
          <p:nvPr>
            <p:ph idx="1"/>
          </p:nvPr>
        </p:nvSpPr>
        <p:spPr>
          <a:xfrm>
            <a:off x="457200" y="1295400"/>
            <a:ext cx="8229600" cy="5257800"/>
          </a:xfrm>
        </p:spPr>
        <p:txBody>
          <a:bodyPr>
            <a:normAutofit/>
          </a:bodyPr>
          <a:lstStyle/>
          <a:p>
            <a:pPr marL="0" algn="justLow">
              <a:spcBef>
                <a:spcPts val="0"/>
              </a:spcBef>
            </a:pPr>
            <a:r>
              <a:rPr lang="en-US" dirty="0">
                <a:solidFill>
                  <a:srgbClr val="000000"/>
                </a:solidFill>
                <a:latin typeface="Times New Roman"/>
                <a:ea typeface="Times New Roman"/>
              </a:rPr>
              <a:t>Reflex is an involuntary response to a stimulus and it is the basic integrated function of the nervous system.</a:t>
            </a:r>
          </a:p>
          <a:p>
            <a:pPr marL="0" algn="justLow">
              <a:spcBef>
                <a:spcPts val="0"/>
              </a:spcBef>
            </a:pPr>
            <a:r>
              <a:rPr lang="en-US" dirty="0">
                <a:solidFill>
                  <a:srgbClr val="000000"/>
                </a:solidFill>
                <a:latin typeface="Times New Roman"/>
                <a:ea typeface="Times New Roman"/>
              </a:rPr>
              <a:t> Components of a </a:t>
            </a:r>
            <a:r>
              <a:rPr lang="en-US" b="1" dirty="0">
                <a:solidFill>
                  <a:srgbClr val="000000"/>
                </a:solidFill>
                <a:latin typeface="Times New Roman"/>
                <a:ea typeface="Times New Roman"/>
              </a:rPr>
              <a:t>reflex arc </a:t>
            </a:r>
            <a:r>
              <a:rPr lang="en-US" dirty="0">
                <a:solidFill>
                  <a:srgbClr val="000000"/>
                </a:solidFill>
                <a:latin typeface="Times New Roman"/>
                <a:ea typeface="Times New Roman"/>
              </a:rPr>
              <a:t>include:</a:t>
            </a:r>
            <a:endParaRPr lang="en-US" sz="2800" dirty="0">
              <a:solidFill>
                <a:srgbClr val="000000"/>
              </a:solidFill>
              <a:latin typeface="Arial"/>
              <a:ea typeface="Times New Roman"/>
            </a:endParaRPr>
          </a:p>
          <a:p>
            <a:pPr lvl="0" algn="justLow">
              <a:spcBef>
                <a:spcPts val="0"/>
              </a:spcBef>
              <a:buFont typeface="+mj-lt"/>
              <a:buAutoNum type="arabicPeriod"/>
              <a:tabLst>
                <a:tab pos="457200" algn="l"/>
              </a:tabLst>
            </a:pPr>
            <a:r>
              <a:rPr lang="en-US" dirty="0">
                <a:solidFill>
                  <a:srgbClr val="000000"/>
                </a:solidFill>
                <a:latin typeface="Times New Roman"/>
                <a:ea typeface="Times New Roman"/>
              </a:rPr>
              <a:t>Receptor.</a:t>
            </a:r>
            <a:endParaRPr lang="en-US" sz="2800" dirty="0">
              <a:solidFill>
                <a:srgbClr val="000000"/>
              </a:solidFill>
              <a:latin typeface="Arial"/>
              <a:ea typeface="Times New Roman"/>
            </a:endParaRPr>
          </a:p>
          <a:p>
            <a:pPr lvl="0" algn="justLow">
              <a:spcBef>
                <a:spcPts val="0"/>
              </a:spcBef>
              <a:buFont typeface="+mj-lt"/>
              <a:buAutoNum type="arabicPeriod"/>
              <a:tabLst>
                <a:tab pos="457200" algn="l"/>
              </a:tabLst>
            </a:pPr>
            <a:r>
              <a:rPr lang="en-US" dirty="0">
                <a:solidFill>
                  <a:srgbClr val="000000"/>
                </a:solidFill>
                <a:latin typeface="Times New Roman"/>
                <a:ea typeface="Times New Roman"/>
              </a:rPr>
              <a:t>Afferent (sensory) pathway</a:t>
            </a:r>
            <a:endParaRPr lang="en-US" sz="2800" dirty="0">
              <a:solidFill>
                <a:srgbClr val="000000"/>
              </a:solidFill>
              <a:latin typeface="Arial"/>
              <a:ea typeface="Times New Roman"/>
            </a:endParaRPr>
          </a:p>
          <a:p>
            <a:pPr lvl="0" algn="justLow">
              <a:spcBef>
                <a:spcPts val="0"/>
              </a:spcBef>
              <a:buFont typeface="+mj-lt"/>
              <a:buAutoNum type="arabicPeriod"/>
              <a:tabLst>
                <a:tab pos="457200" algn="l"/>
              </a:tabLst>
            </a:pPr>
            <a:r>
              <a:rPr lang="en-US" dirty="0">
                <a:solidFill>
                  <a:srgbClr val="000000"/>
                </a:solidFill>
                <a:latin typeface="Times New Roman"/>
                <a:ea typeface="Times New Roman"/>
              </a:rPr>
              <a:t>Central integrating part ( Spinal cord, Brain stem, Cerebral cortex)</a:t>
            </a:r>
            <a:endParaRPr lang="en-US" sz="2800" dirty="0">
              <a:solidFill>
                <a:srgbClr val="000000"/>
              </a:solidFill>
              <a:latin typeface="Arial"/>
              <a:ea typeface="Times New Roman"/>
            </a:endParaRPr>
          </a:p>
          <a:p>
            <a:pPr lvl="0" algn="justLow">
              <a:spcBef>
                <a:spcPts val="0"/>
              </a:spcBef>
              <a:buFont typeface="+mj-lt"/>
              <a:buAutoNum type="arabicPeriod"/>
              <a:tabLst>
                <a:tab pos="457200" algn="l"/>
              </a:tabLst>
            </a:pPr>
            <a:r>
              <a:rPr lang="en-US" dirty="0">
                <a:solidFill>
                  <a:srgbClr val="000000"/>
                </a:solidFill>
                <a:latin typeface="Times New Roman"/>
                <a:ea typeface="Times New Roman"/>
              </a:rPr>
              <a:t>Efferent (motor) pathway </a:t>
            </a:r>
            <a:endParaRPr lang="en-US" sz="2800" dirty="0">
              <a:solidFill>
                <a:srgbClr val="000000"/>
              </a:solidFill>
              <a:latin typeface="Arial"/>
              <a:ea typeface="Times New Roman"/>
            </a:endParaRPr>
          </a:p>
          <a:p>
            <a:pPr lvl="0" algn="justLow">
              <a:spcBef>
                <a:spcPts val="0"/>
              </a:spcBef>
              <a:buFont typeface="+mj-lt"/>
              <a:buAutoNum type="arabicPeriod"/>
              <a:tabLst>
                <a:tab pos="457200" algn="l"/>
              </a:tabLst>
            </a:pPr>
            <a:r>
              <a:rPr lang="en-US" dirty="0">
                <a:solidFill>
                  <a:srgbClr val="000000"/>
                </a:solidFill>
                <a:latin typeface="Times New Roman"/>
                <a:ea typeface="Times New Roman"/>
              </a:rPr>
              <a:t>Effector organ ( Muscle or gland)</a:t>
            </a:r>
            <a:endParaRPr lang="en-US" sz="2800" dirty="0">
              <a:solidFill>
                <a:srgbClr val="000000"/>
              </a:solidFill>
              <a:latin typeface="Arial"/>
              <a:ea typeface="Times New Roman"/>
            </a:endParaRPr>
          </a:p>
          <a:p>
            <a:endParaRPr lang="en-US" dirty="0"/>
          </a:p>
        </p:txBody>
      </p:sp>
    </p:spTree>
    <p:extLst>
      <p:ext uri="{BB962C8B-B14F-4D97-AF65-F5344CB8AC3E}">
        <p14:creationId xmlns:p14="http://schemas.microsoft.com/office/powerpoint/2010/main" val="246455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457200"/>
            <a:ext cx="8001000" cy="6129150"/>
          </a:xfrm>
        </p:spPr>
      </p:pic>
    </p:spTree>
    <p:extLst>
      <p:ext uri="{BB962C8B-B14F-4D97-AF65-F5344CB8AC3E}">
        <p14:creationId xmlns:p14="http://schemas.microsoft.com/office/powerpoint/2010/main" val="138455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00"/>
                </a:solidFill>
                <a:latin typeface="Times New Roman"/>
                <a:ea typeface="Times New Roman"/>
              </a:rPr>
              <a:t>Classification of reflexes:</a:t>
            </a:r>
            <a:br>
              <a:rPr lang="en-US" sz="4000" dirty="0">
                <a:solidFill>
                  <a:srgbClr val="000000"/>
                </a:solidFill>
                <a:latin typeface="Arial"/>
                <a:ea typeface="Times New Roman"/>
              </a:rPr>
            </a:br>
            <a:endParaRPr lang="en-US" dirty="0"/>
          </a:p>
        </p:txBody>
      </p:sp>
      <p:sp>
        <p:nvSpPr>
          <p:cNvPr id="3" name="Content Placeholder 2"/>
          <p:cNvSpPr>
            <a:spLocks noGrp="1"/>
          </p:cNvSpPr>
          <p:nvPr>
            <p:ph idx="1"/>
          </p:nvPr>
        </p:nvSpPr>
        <p:spPr>
          <a:xfrm>
            <a:off x="228600" y="1219200"/>
            <a:ext cx="8763000" cy="5105400"/>
          </a:xfrm>
        </p:spPr>
        <p:txBody>
          <a:bodyPr>
            <a:normAutofit fontScale="92500" lnSpcReduction="10000"/>
          </a:bodyPr>
          <a:lstStyle/>
          <a:p>
            <a:pPr lvl="0">
              <a:spcBef>
                <a:spcPts val="0"/>
              </a:spcBef>
              <a:buFont typeface="+mj-lt"/>
              <a:buAutoNum type="arabicPeriod"/>
              <a:tabLst>
                <a:tab pos="457200" algn="l"/>
              </a:tabLst>
            </a:pPr>
            <a:r>
              <a:rPr lang="en-US" dirty="0">
                <a:solidFill>
                  <a:srgbClr val="000000"/>
                </a:solidFill>
                <a:latin typeface="Times New Roman" pitchFamily="18" charset="0"/>
                <a:ea typeface="Times New Roman"/>
                <a:cs typeface="Times New Roman" pitchFamily="18" charset="0"/>
              </a:rPr>
              <a:t>According to whether it is inborn or acquired.</a:t>
            </a:r>
          </a:p>
          <a:p>
            <a:pPr lvl="0">
              <a:spcBef>
                <a:spcPts val="0"/>
              </a:spcBef>
              <a:buFont typeface="+mj-lt"/>
              <a:buAutoNum type="arabicPeriod"/>
              <a:tabLst>
                <a:tab pos="457200" algn="l"/>
              </a:tabLst>
            </a:pPr>
            <a:endParaRPr lang="en-US" sz="2800" dirty="0">
              <a:solidFill>
                <a:srgbClr val="000000"/>
              </a:solidFill>
              <a:latin typeface="Times New Roman" pitchFamily="18" charset="0"/>
              <a:ea typeface="Times New Roman"/>
              <a:cs typeface="Times New Roman" pitchFamily="18" charset="0"/>
            </a:endParaRPr>
          </a:p>
          <a:p>
            <a:pPr lvl="0">
              <a:spcBef>
                <a:spcPts val="0"/>
              </a:spcBef>
              <a:buFont typeface="+mj-lt"/>
              <a:buAutoNum type="arabicPeriod"/>
              <a:tabLst>
                <a:tab pos="457200" algn="l"/>
              </a:tabLst>
            </a:pPr>
            <a:r>
              <a:rPr lang="en-US" dirty="0">
                <a:solidFill>
                  <a:srgbClr val="000000"/>
                </a:solidFill>
                <a:latin typeface="Times New Roman" pitchFamily="18" charset="0"/>
                <a:ea typeface="Times New Roman"/>
                <a:cs typeface="Times New Roman" pitchFamily="18" charset="0"/>
              </a:rPr>
              <a:t>According to site of  integration ( Spinal cord, Brain stem, Cerebral cortex).</a:t>
            </a:r>
          </a:p>
          <a:p>
            <a:pPr lvl="0">
              <a:spcBef>
                <a:spcPts val="0"/>
              </a:spcBef>
              <a:buFont typeface="+mj-lt"/>
              <a:buAutoNum type="arabicPeriod"/>
              <a:tabLst>
                <a:tab pos="457200" algn="l"/>
              </a:tabLst>
            </a:pPr>
            <a:endParaRPr lang="en-US" sz="2800" dirty="0">
              <a:solidFill>
                <a:srgbClr val="000000"/>
              </a:solidFill>
              <a:latin typeface="Times New Roman" pitchFamily="18" charset="0"/>
              <a:ea typeface="Times New Roman"/>
              <a:cs typeface="Times New Roman" pitchFamily="18" charset="0"/>
            </a:endParaRPr>
          </a:p>
          <a:p>
            <a:pPr lvl="0">
              <a:spcBef>
                <a:spcPts val="0"/>
              </a:spcBef>
              <a:buFont typeface="+mj-lt"/>
              <a:buAutoNum type="arabicPeriod"/>
              <a:tabLst>
                <a:tab pos="457200" algn="l"/>
              </a:tabLst>
            </a:pPr>
            <a:r>
              <a:rPr lang="en-US" dirty="0">
                <a:solidFill>
                  <a:srgbClr val="000000"/>
                </a:solidFill>
                <a:latin typeface="Times New Roman" pitchFamily="18" charset="0"/>
                <a:ea typeface="Times New Roman"/>
                <a:cs typeface="Times New Roman" pitchFamily="18" charset="0"/>
              </a:rPr>
              <a:t>According to movement involved (extensor or flexor reflex).</a:t>
            </a:r>
          </a:p>
          <a:p>
            <a:pPr lvl="0">
              <a:spcBef>
                <a:spcPts val="0"/>
              </a:spcBef>
              <a:buFont typeface="+mj-lt"/>
              <a:buAutoNum type="arabicPeriod"/>
              <a:tabLst>
                <a:tab pos="457200" algn="l"/>
              </a:tabLst>
            </a:pPr>
            <a:endParaRPr lang="en-US" sz="2800" dirty="0">
              <a:solidFill>
                <a:srgbClr val="000000"/>
              </a:solidFill>
              <a:latin typeface="Times New Roman" pitchFamily="18" charset="0"/>
              <a:ea typeface="Times New Roman"/>
              <a:cs typeface="Times New Roman" pitchFamily="18" charset="0"/>
            </a:endParaRPr>
          </a:p>
          <a:p>
            <a:pPr lvl="0">
              <a:spcBef>
                <a:spcPts val="0"/>
              </a:spcBef>
              <a:buFont typeface="+mj-lt"/>
              <a:buAutoNum type="arabicPeriod"/>
              <a:tabLst>
                <a:tab pos="457200" algn="l"/>
              </a:tabLst>
            </a:pPr>
            <a:r>
              <a:rPr lang="en-US" dirty="0">
                <a:solidFill>
                  <a:srgbClr val="000000"/>
                </a:solidFill>
                <a:latin typeface="Times New Roman" pitchFamily="18" charset="0"/>
                <a:ea typeface="Times New Roman"/>
                <a:cs typeface="Times New Roman" pitchFamily="18" charset="0"/>
              </a:rPr>
              <a:t>According to the number of synapses (monosynaptic or polysynaptic reflex).</a:t>
            </a:r>
          </a:p>
          <a:p>
            <a:pPr lvl="0">
              <a:spcBef>
                <a:spcPts val="0"/>
              </a:spcBef>
              <a:buFont typeface="+mj-lt"/>
              <a:buAutoNum type="arabicPeriod"/>
              <a:tabLst>
                <a:tab pos="457200" algn="l"/>
              </a:tabLst>
            </a:pPr>
            <a:endParaRPr lang="en-US" sz="2800" dirty="0">
              <a:solidFill>
                <a:srgbClr val="000000"/>
              </a:solidFill>
              <a:latin typeface="Times New Roman" pitchFamily="18" charset="0"/>
              <a:ea typeface="Times New Roman"/>
              <a:cs typeface="Times New Roman" pitchFamily="18" charset="0"/>
            </a:endParaRPr>
          </a:p>
          <a:p>
            <a:pPr lvl="0">
              <a:spcBef>
                <a:spcPts val="0"/>
              </a:spcBef>
              <a:buFont typeface="+mj-lt"/>
              <a:buAutoNum type="arabicPeriod"/>
              <a:tabLst>
                <a:tab pos="457200" algn="l"/>
              </a:tabLst>
            </a:pPr>
            <a:r>
              <a:rPr lang="en-US" dirty="0">
                <a:solidFill>
                  <a:srgbClr val="000000"/>
                </a:solidFill>
                <a:latin typeface="Times New Roman" pitchFamily="18" charset="0"/>
                <a:ea typeface="Times New Roman"/>
                <a:cs typeface="Times New Roman" pitchFamily="18" charset="0"/>
              </a:rPr>
              <a:t>According to depth (superficial or deep reflex).</a:t>
            </a:r>
            <a:endParaRPr lang="en-US" sz="2800" dirty="0">
              <a:solidFill>
                <a:srgbClr val="00000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236791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491" y="76200"/>
            <a:ext cx="9062509" cy="6568282"/>
          </a:xfrm>
        </p:spPr>
      </p:pic>
    </p:spTree>
    <p:extLst>
      <p:ext uri="{BB962C8B-B14F-4D97-AF65-F5344CB8AC3E}">
        <p14:creationId xmlns:p14="http://schemas.microsoft.com/office/powerpoint/2010/main" val="116824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latin typeface="Times New Roman"/>
                <a:ea typeface="Times New Roman"/>
              </a:rPr>
              <a:t>Superficial reflexes:</a:t>
            </a:r>
            <a:br>
              <a:rPr lang="en-US" sz="4000" dirty="0">
                <a:solidFill>
                  <a:srgbClr val="000000"/>
                </a:solidFill>
                <a:latin typeface="Arial"/>
                <a:ea typeface="Times New Roman"/>
              </a:rPr>
            </a:br>
            <a:endParaRPr lang="en-US" dirty="0"/>
          </a:p>
        </p:txBody>
      </p:sp>
      <p:sp>
        <p:nvSpPr>
          <p:cNvPr id="3" name="Content Placeholder 2"/>
          <p:cNvSpPr>
            <a:spLocks noGrp="1"/>
          </p:cNvSpPr>
          <p:nvPr>
            <p:ph idx="1"/>
          </p:nvPr>
        </p:nvSpPr>
        <p:spPr>
          <a:xfrm>
            <a:off x="609600" y="914400"/>
            <a:ext cx="8305800" cy="5715000"/>
          </a:xfrm>
        </p:spPr>
        <p:txBody>
          <a:bodyPr>
            <a:normAutofit fontScale="92500" lnSpcReduction="20000"/>
          </a:bodyPr>
          <a:lstStyle/>
          <a:p>
            <a:pPr marL="0" lvl="0" indent="0">
              <a:spcBef>
                <a:spcPts val="0"/>
              </a:spcBef>
              <a:buNone/>
              <a:tabLst>
                <a:tab pos="1981200" algn="l"/>
              </a:tabLst>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are responses to stimuli on the skin or mucous membranes. The main superficial reflexes include:</a:t>
            </a:r>
          </a:p>
          <a:p>
            <a:pPr marL="0" lvl="0" indent="0">
              <a:spcBef>
                <a:spcPts val="0"/>
              </a:spcBef>
              <a:buNone/>
              <a:tabLst>
                <a:tab pos="1981200" algn="l"/>
              </a:tabLst>
            </a:pPr>
            <a:endParaRPr lang="en-US" sz="2400" dirty="0">
              <a:solidFill>
                <a:srgbClr val="0D0D0D"/>
              </a:solidFill>
              <a:highlight>
                <a:srgbClr val="FFFFFF"/>
              </a:highlight>
              <a:latin typeface="Times New Roman" panose="02020603050405020304" pitchFamily="18" charset="0"/>
              <a:ea typeface="Times New Roman"/>
              <a:cs typeface="Times New Roman" panose="02020603050405020304" pitchFamily="18" charset="0"/>
            </a:endParaRPr>
          </a:p>
          <a:p>
            <a:pPr>
              <a:buFont typeface="+mj-lt"/>
              <a:buAutoNum type="arabicPeriod"/>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Abdominal Reflex</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a:cs typeface="Times New Roman" panose="02020603050405020304" pitchFamily="18" charset="0"/>
              </a:rPr>
              <a:t> T11,T12</a:t>
            </a:r>
            <a:endPar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457200" lvl="1" indent="0" algn="l">
              <a:buNone/>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Stroking the skin of the abdomen stimulates contraction of the abdominal muscles.</a:t>
            </a:r>
          </a:p>
          <a:p>
            <a:pPr>
              <a:buFont typeface="+mj-lt"/>
              <a:buAutoNum type="arabicPeriod"/>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Cremasteric Reflex</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(in males):</a:t>
            </a:r>
            <a:r>
              <a:rPr lang="en-US" sz="2400" dirty="0">
                <a:solidFill>
                  <a:srgbClr val="000000"/>
                </a:solidFill>
                <a:latin typeface="Times New Roman" panose="02020603050405020304" pitchFamily="18" charset="0"/>
                <a:ea typeface="Times New Roman"/>
                <a:cs typeface="Times New Roman" panose="02020603050405020304" pitchFamily="18" charset="0"/>
              </a:rPr>
              <a:t>L1,2</a:t>
            </a:r>
            <a:endPar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457200" lvl="1" indent="0" algn="l">
              <a:buNone/>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Stroking the inner thigh causes contraction of the cremaster muscle and elevation of the testis on the same side.</a:t>
            </a:r>
          </a:p>
          <a:p>
            <a:pPr>
              <a:buFont typeface="+mj-lt"/>
              <a:buAutoNum type="arabicPeriod"/>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Plantar Reflex (Babinski Reflex)</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a:cs typeface="Times New Roman" panose="02020603050405020304" pitchFamily="18" charset="0"/>
              </a:rPr>
              <a:t> L5,S1</a:t>
            </a:r>
            <a:endPar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457200" lvl="1" indent="0" algn="l">
              <a:buNone/>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Stroking the sole of the foot from heel to toe along the outer edge causes the toes to curl inward (normal response). An abnormal response (Babinski sign) is the extension of the big toe and fanning of the other toes, which is normal in infants but indicates a neurological problem in adults.</a:t>
            </a:r>
          </a:p>
          <a:p>
            <a:pPr algn="l">
              <a:buFont typeface="+mj-lt"/>
              <a:buAutoNum type="arabicPeriod"/>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Anal Reflex</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457200" lvl="1" indent="0" algn="l">
              <a:buNone/>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Stroking the skin around the anus causes contraction of the external anal sphincter.</a:t>
            </a:r>
          </a:p>
          <a:p>
            <a:pPr marL="742950" lvl="1" indent="-285750" algn="l">
              <a:buFont typeface="+mj-lt"/>
              <a:buAutoNum type="arabicPeriod"/>
            </a:pPr>
            <a:endPar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640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1E5A-0754-0038-4CCD-5D2C18F4B2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ED391F-6AE3-51FC-6443-004092D45246}"/>
              </a:ext>
            </a:extLst>
          </p:cNvPr>
          <p:cNvSpPr>
            <a:spLocks noGrp="1"/>
          </p:cNvSpPr>
          <p:nvPr>
            <p:ph idx="1"/>
          </p:nvPr>
        </p:nvSpPr>
        <p:spPr/>
        <p:txBody>
          <a:bodyPr>
            <a:normAutofit fontScale="85000" lnSpcReduction="20000"/>
          </a:bodyPr>
          <a:lstStyle/>
          <a:p>
            <a:pPr marL="0" indent="0" algn="l">
              <a:buNone/>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5. Corneal Reflex (Blink Reflex)</a:t>
            </a: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457200" lvl="1" indent="0" algn="l">
              <a:buNone/>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Stimulus</a:t>
            </a: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 Touching the cornea of the eye, typically with a wisp of cotton or a puff of air.</a:t>
            </a:r>
          </a:p>
          <a:p>
            <a:pPr marL="457200" lvl="1" indent="0" algn="l">
              <a:buNone/>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Response</a:t>
            </a: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 Both eyes blink in response to the stimulus.</a:t>
            </a:r>
          </a:p>
          <a:p>
            <a:pPr marL="457200" lvl="1" indent="0" algn="l">
              <a:buNone/>
            </a:pPr>
            <a:endPar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0" indent="0" algn="l">
              <a:buNone/>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6. Gag Reflex (Pharyngeal Reflex)</a:t>
            </a: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457200" lvl="1" indent="0" algn="l">
              <a:buNone/>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Stimulus</a:t>
            </a: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 Touching the posterior pharyngeal wall, soft palate, or base of the tongue.</a:t>
            </a:r>
          </a:p>
          <a:p>
            <a:pPr marL="457200" lvl="1" indent="0" algn="l">
              <a:buNone/>
            </a:pPr>
            <a:r>
              <a:rPr lang="en-US" b="1" i="0" dirty="0">
                <a:solidFill>
                  <a:srgbClr val="0D0D0D"/>
                </a:solidFill>
                <a:effectLst/>
                <a:highlight>
                  <a:srgbClr val="FFFFFF"/>
                </a:highlight>
                <a:latin typeface="Times New Roman" panose="02020603050405020304" pitchFamily="18" charset="0"/>
                <a:cs typeface="Times New Roman" panose="02020603050405020304" pitchFamily="18" charset="0"/>
              </a:rPr>
              <a:t>Response</a:t>
            </a:r>
            <a:r>
              <a:rPr lang="en-US" b="0" i="0" dirty="0">
                <a:solidFill>
                  <a:srgbClr val="0D0D0D"/>
                </a:solidFill>
                <a:effectLst/>
                <a:highlight>
                  <a:srgbClr val="FFFFFF"/>
                </a:highlight>
                <a:latin typeface="Times New Roman" panose="02020603050405020304" pitchFamily="18" charset="0"/>
                <a:cs typeface="Times New Roman" panose="02020603050405020304" pitchFamily="18" charset="0"/>
              </a:rPr>
              <a:t>: Contraction of the pharyngeal muscles, causing gagging.</a:t>
            </a:r>
          </a:p>
          <a:p>
            <a:pPr marL="0" indent="0">
              <a:buNone/>
            </a:pP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39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3998"/>
            <a:ext cx="8229600" cy="6834002"/>
          </a:xfrm>
        </p:spPr>
      </p:pic>
    </p:spTree>
    <p:extLst>
      <p:ext uri="{BB962C8B-B14F-4D97-AF65-F5344CB8AC3E}">
        <p14:creationId xmlns:p14="http://schemas.microsoft.com/office/powerpoint/2010/main" val="837487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1043</Words>
  <Application>Microsoft Office PowerPoint</Application>
  <PresentationFormat>On-screen Show (4:3)</PresentationFormat>
  <Paragraphs>105</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Examination  of the motor system</vt:lpstr>
      <vt:lpstr>Examination  of the motor system </vt:lpstr>
      <vt:lpstr>Reflexes:</vt:lpstr>
      <vt:lpstr>PowerPoint Presentation</vt:lpstr>
      <vt:lpstr>Classification of reflexes: </vt:lpstr>
      <vt:lpstr>PowerPoint Presentation</vt:lpstr>
      <vt:lpstr>Superficial reflexes: </vt:lpstr>
      <vt:lpstr>PowerPoint Presentation</vt:lpstr>
      <vt:lpstr>PowerPoint Presentation</vt:lpstr>
      <vt:lpstr>Deep tendon reflexes</vt:lpstr>
      <vt:lpstr>PowerPoint Presentation</vt:lpstr>
      <vt:lpstr>PowerPoint Presentation</vt:lpstr>
      <vt:lpstr>Brachioradialis Reflex</vt:lpstr>
      <vt:lpstr>PowerPoint Presentation</vt:lpstr>
      <vt:lpstr>Triceps Reflex</vt:lpstr>
      <vt:lpstr>Deep tendon reflexes</vt:lpstr>
      <vt:lpstr>Patellar Reflex</vt:lpstr>
      <vt:lpstr>PowerPoint Presentation</vt:lpstr>
      <vt:lpstr>Upper Motor Neuron Lesions </vt:lpstr>
      <vt:lpstr>PowerPoint Presentation</vt:lpstr>
      <vt:lpstr>Lower Motor Neuron Lesions </vt:lpstr>
      <vt:lpstr>Motor neuron lesion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Examination  of the motor system</dc:title>
  <dc:creator>HP</dc:creator>
  <cp:lastModifiedBy>Lezan Ahmad</cp:lastModifiedBy>
  <cp:revision>23</cp:revision>
  <dcterms:created xsi:type="dcterms:W3CDTF">2006-08-16T00:00:00Z</dcterms:created>
  <dcterms:modified xsi:type="dcterms:W3CDTF">2024-06-14T11:00:23Z</dcterms:modified>
</cp:coreProperties>
</file>